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5" r:id="rId3"/>
    <p:sldId id="257" r:id="rId4"/>
    <p:sldId id="263" r:id="rId5"/>
    <p:sldId id="264" r:id="rId6"/>
    <p:sldId id="258" r:id="rId7"/>
    <p:sldId id="259" r:id="rId8"/>
    <p:sldId id="277" r:id="rId9"/>
    <p:sldId id="278" r:id="rId10"/>
    <p:sldId id="268" r:id="rId11"/>
    <p:sldId id="262" r:id="rId12"/>
    <p:sldId id="2054480922" r:id="rId13"/>
    <p:sldId id="271" r:id="rId14"/>
    <p:sldId id="2054480912" r:id="rId15"/>
    <p:sldId id="280" r:id="rId16"/>
    <p:sldId id="281" r:id="rId17"/>
    <p:sldId id="270" r:id="rId18"/>
    <p:sldId id="272" r:id="rId19"/>
    <p:sldId id="273" r:id="rId20"/>
    <p:sldId id="274" r:id="rId21"/>
    <p:sldId id="275" r:id="rId22"/>
    <p:sldId id="276" r:id="rId23"/>
    <p:sldId id="2054480909" r:id="rId24"/>
    <p:sldId id="2054480910" r:id="rId25"/>
    <p:sldId id="2054480911" r:id="rId26"/>
    <p:sldId id="2054480914" r:id="rId27"/>
    <p:sldId id="2054480916" r:id="rId28"/>
    <p:sldId id="2054480917" r:id="rId29"/>
    <p:sldId id="2054480918" r:id="rId30"/>
    <p:sldId id="2054480919" r:id="rId31"/>
    <p:sldId id="2054480920" r:id="rId32"/>
    <p:sldId id="205448092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46C"/>
    <a:srgbClr val="BFFFF9"/>
    <a:srgbClr val="69FFF2"/>
    <a:srgbClr val="BED8C0"/>
    <a:srgbClr val="C1C7B1"/>
    <a:srgbClr val="93B5A0"/>
    <a:srgbClr val="BDEDC2"/>
    <a:srgbClr val="6A7152"/>
    <a:srgbClr val="233329"/>
    <a:srgbClr val="63D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2"/>
    <p:restoredTop sz="92584"/>
  </p:normalViewPr>
  <p:slideViewPr>
    <p:cSldViewPr snapToGrid="0" snapToObjects="1">
      <p:cViewPr>
        <p:scale>
          <a:sx n="220" d="100"/>
          <a:sy n="220" d="100"/>
        </p:scale>
        <p:origin x="-1328" y="-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40F98-279B-984E-813D-F8C75C14725D}" type="datetimeFigureOut">
              <a:rPr lang="en-US" smtClean="0"/>
              <a:t>8/18/23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2EC5C-8EBA-F646-B482-E0C4FE0CC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81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5EB1-7D14-F548-AA93-F11B19450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9F2EA-0257-BA4B-A9DC-A4BD62AB4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45A01-5380-434E-B465-476B21E0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8/18/23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0A766-3CA1-3F4A-A683-78927074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77453-3323-8E49-A089-23C7B15F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97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CF05-19E6-F441-A76F-643C7E00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206ECC-8641-AC4B-B070-D6DFFDBD5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02335-C261-0148-9B8C-15AA6AD7D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8/18/23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0A64E-E6C4-0E47-A324-E2F6A2A62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35622-3E3E-7C44-BCAA-AAE8FBC1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67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0F4DDF-246B-5F45-BBED-B8E0906DE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509A7-4D32-F944-B1D0-DC6BDBDB9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F0AF1-3AC6-8248-A380-39E1DB00C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8/18/23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AC391-EA0C-9C44-842B-BDDDC7999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D1ACE-A760-5645-9DCB-636419A5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A23EAC-D21D-7342-8802-301CE4F78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603C365-C8AE-8545-88F8-AE2D5AB51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609600" y="105669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5D654AB-BF52-8246-A4ED-C628D6CD2F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613325"/>
            <a:ext cx="10972800" cy="435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F72417E2-157B-5141-BAF2-5B51D619FD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22F276D-2F55-4342-BA4C-590689A0D9DF}" type="datetime1">
              <a:rPr lang="en-US" smtClean="0"/>
              <a:t>8/20/23</a:t>
            </a:fld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B645FE2A-3239-054E-B5F6-3DA50695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 b="0" i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©2020 Eli Lilly and Company 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612DD083-FDC4-B240-821E-3F6D1426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A26E4DD-3705-C34F-BBF3-04369A652A4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26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53C1-1D6A-EC4C-AE12-91CF77DA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2D50D-CE7F-8047-9769-BAA3D4653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C78CC-670B-0947-94B6-9FC250AE1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8/18/23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61A40-CAC6-C440-9F3F-9E2BFF65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113CA-100A-B74F-878F-6C31CB49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388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32D4-995D-BB43-8A26-9B917CA5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16820-E370-B741-BA83-8D59CFA1C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3AD8D-0776-1B49-8319-54B16BFE1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8/18/23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78627-5B30-CF43-AB56-A1C2484E3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2705B-4904-6145-A2D2-98FC42407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489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2B7A-0250-304C-8700-0789446B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0149-53D5-A844-A4EE-E27752D1E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5F755-7912-F641-AE48-7D69D42A9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E7704-2C86-0B49-B1CA-C7EF2568C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8/18/23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A6EBD-78F7-D44C-A57E-E1CC6306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9636F-C696-7343-A976-04FE4E2A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094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4235D-FFE5-6649-97B2-D8273C52F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A30B8-AED8-B34B-9DD5-FFF4A6050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75387-124E-7A42-B8C3-8397F699E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AA2B1D-F3EC-C041-AF5D-550CF159D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89E9D-7E28-D842-9F07-2F694D9CB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9E5CAF-4EE1-6E43-A689-23C1D888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8/18/23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78280C-64D8-184A-8545-C77A92B8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E2A89F-18EB-964D-8EA5-20537CDEF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66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4CAFD-A38A-8747-88B2-265CB8C91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0BE172-08C9-E841-BFEA-5867C6808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8/18/23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B5D7D-A6D4-2041-A56A-0A8B1CB1A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426E2-FD57-B245-A8F6-74FE1979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961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249EB0-86AF-BB49-8CCD-56AE388DC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8/18/23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E5F24-E9C2-B14C-9C8F-333885E31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CE402-DCBB-B442-AF8C-355CB983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7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F558-87F2-8A49-86F9-22C3C3B1A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47EE5-9A75-A049-8805-FAE83E30E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D833B-0562-1743-A5FE-A693FDFA8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0BDFA-82BA-E746-BC74-60F96D2FC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8/18/23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A7855-2CA1-E243-86E0-D266A989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48B48-51C7-724E-B174-5D313A2B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54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FC34B-FD4A-504F-91F7-8EC75B5D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28772A-5D73-4442-B2C3-5E0157431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EE955-BAB4-E241-870F-30D444FD3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207E-AF33-A740-80A6-69DDAB52D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8/18/23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1B124-6910-8142-A5E6-5A986EAF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2099F-BFBA-7944-9461-F39DC9DD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2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C7DFC-9A7C-6E4E-9912-1B2A88D7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BA7FF-B1D6-B54F-9252-B6681B040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4F041-DF9C-6948-8300-1D73DA6ED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F7B9F-3A11-934B-9C29-5145B1FA1C2C}" type="datetimeFigureOut">
              <a:rPr lang="en-US" smtClean="0"/>
              <a:t>8/18/23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68F74-B4C1-A647-AF5F-3CECF83E1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3BC17-54E7-564A-9A1C-3A5DAA089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98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photos/_sh9vkVbVgo" TargetMode="External"/><Relationship Id="rId4" Type="http://schemas.openxmlformats.org/officeDocument/2006/relationships/hyperlink" Target="https://openclipart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jqCk9MqhNg" TargetMode="External"/><Relationship Id="rId7" Type="http://schemas.openxmlformats.org/officeDocument/2006/relationships/image" Target="../media/image26.jpg"/><Relationship Id="rId2" Type="http://schemas.openxmlformats.org/officeDocument/2006/relationships/hyperlink" Target="https://unsplash.com/photos/RjqCk9Mqh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hyperlink" Target="https://unsplash.com/photos/iar-afB0QQw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_sh9vkVbVgo" TargetMode="External"/><Relationship Id="rId2" Type="http://schemas.openxmlformats.org/officeDocument/2006/relationships/hyperlink" Target="https://openclipart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_sh9vkVbVgo" TargetMode="External"/><Relationship Id="rId2" Type="http://schemas.openxmlformats.org/officeDocument/2006/relationships/hyperlink" Target="https://openclipart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C6C806-142F-AF46-BC90-147A2346C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170" y="2655764"/>
            <a:ext cx="6035110" cy="390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35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BC4FF-9840-2FBC-973E-62E3FB3C2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919647" y="57348"/>
            <a:ext cx="1980898" cy="1866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66E5D4-0806-9DD5-3940-853CF00D2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1784583" y="1090788"/>
            <a:ext cx="1980898" cy="1866756"/>
          </a:xfrm>
          <a:prstGeom prst="rect">
            <a:avLst/>
          </a:prstGeom>
        </p:spPr>
      </p:pic>
      <p:pic>
        <p:nvPicPr>
          <p:cNvPr id="59" name="Picture 58" descr="A person covering her face with her hands&#10;&#10;Description automatically generated">
            <a:extLst>
              <a:ext uri="{FF2B5EF4-FFF2-40B4-BE49-F238E27FC236}">
                <a16:creationId xmlns:a16="http://schemas.microsoft.com/office/drawing/2014/main" id="{5059D98B-2E24-172B-35A2-F4123BE4C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2" y="162038"/>
            <a:ext cx="1366586" cy="15308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2C655E1-F8FF-E409-F8DA-63DCA7C4A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5544476" y="1201223"/>
            <a:ext cx="1664238" cy="1720973"/>
          </a:xfrm>
          <a:prstGeom prst="rect">
            <a:avLst/>
          </a:prstGeom>
        </p:spPr>
      </p:pic>
      <p:sp>
        <p:nvSpPr>
          <p:cNvPr id="6" name="Action Button: Document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8EB5451-2B88-DD44-8945-00EC239C8048}"/>
              </a:ext>
            </a:extLst>
          </p:cNvPr>
          <p:cNvSpPr/>
          <p:nvPr/>
        </p:nvSpPr>
        <p:spPr>
          <a:xfrm>
            <a:off x="5187351" y="3286623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ction Button: Document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3C8680-CCE6-8841-A3C3-E5222E4B433D}"/>
              </a:ext>
            </a:extLst>
          </p:cNvPr>
          <p:cNvSpPr/>
          <p:nvPr/>
        </p:nvSpPr>
        <p:spPr>
          <a:xfrm>
            <a:off x="7768069" y="32561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ction Button: Document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C3D39BA-FD92-8145-AC8F-0CD30F3815C3}"/>
              </a:ext>
            </a:extLst>
          </p:cNvPr>
          <p:cNvSpPr/>
          <p:nvPr/>
        </p:nvSpPr>
        <p:spPr>
          <a:xfrm>
            <a:off x="10307639" y="32186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F6934-60C4-1948-B134-3C57037A38E5}"/>
              </a:ext>
            </a:extLst>
          </p:cNvPr>
          <p:cNvSpPr txBox="1"/>
          <p:nvPr/>
        </p:nvSpPr>
        <p:spPr>
          <a:xfrm>
            <a:off x="2258956" y="4405173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02-simulations.qmd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77233-DC85-694C-8BD7-4E85BFC0DD66}"/>
              </a:ext>
            </a:extLst>
          </p:cNvPr>
          <p:cNvSpPr txBox="1"/>
          <p:nvPr/>
        </p:nvSpPr>
        <p:spPr>
          <a:xfrm>
            <a:off x="43466" y="4427239"/>
            <a:ext cx="186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01-scenarios.qmd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9674F-3B03-DE46-97CA-9B7427C7A466}"/>
              </a:ext>
            </a:extLst>
          </p:cNvPr>
          <p:cNvSpPr txBox="1"/>
          <p:nvPr/>
        </p:nvSpPr>
        <p:spPr>
          <a:xfrm>
            <a:off x="4843167" y="4391569"/>
            <a:ext cx="159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03-results.qmd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A7C0C-5DE3-324D-987E-CCBD86F2171A}"/>
              </a:ext>
            </a:extLst>
          </p:cNvPr>
          <p:cNvSpPr txBox="1"/>
          <p:nvPr/>
        </p:nvSpPr>
        <p:spPr>
          <a:xfrm>
            <a:off x="7208714" y="4375903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04-summaries.qmd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3529FA-493C-D340-917E-D2BE38F4E151}"/>
              </a:ext>
            </a:extLst>
          </p:cNvPr>
          <p:cNvSpPr txBox="1"/>
          <p:nvPr/>
        </p:nvSpPr>
        <p:spPr>
          <a:xfrm>
            <a:off x="9996273" y="4309098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05-visuals.qmd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19AB274-0280-634F-90B3-89BCB6CD12EA}"/>
              </a:ext>
            </a:extLst>
          </p:cNvPr>
          <p:cNvSpPr/>
          <p:nvPr/>
        </p:nvSpPr>
        <p:spPr>
          <a:xfrm rot="3061977">
            <a:off x="2864855" y="4988972"/>
            <a:ext cx="743903" cy="36403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A4F0C651-E7B4-0D48-83A4-11637097C025}"/>
              </a:ext>
            </a:extLst>
          </p:cNvPr>
          <p:cNvSpPr/>
          <p:nvPr/>
        </p:nvSpPr>
        <p:spPr>
          <a:xfrm rot="15522002">
            <a:off x="8398123" y="4645859"/>
            <a:ext cx="225532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1773BE5-6031-A44B-B46F-DCA2CE78B843}"/>
              </a:ext>
            </a:extLst>
          </p:cNvPr>
          <p:cNvSpPr/>
          <p:nvPr/>
        </p:nvSpPr>
        <p:spPr>
          <a:xfrm rot="3726193">
            <a:off x="923731" y="4918865"/>
            <a:ext cx="644694" cy="42041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Action Button: Document 6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D49C542-D153-024F-AEB1-F7B58C99CD2E}"/>
              </a:ext>
            </a:extLst>
          </p:cNvPr>
          <p:cNvSpPr/>
          <p:nvPr/>
        </p:nvSpPr>
        <p:spPr>
          <a:xfrm>
            <a:off x="2777508" y="3286622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ction Button: Document 6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D555BF3-0372-E242-9F6A-0F07B4700627}"/>
              </a:ext>
            </a:extLst>
          </p:cNvPr>
          <p:cNvSpPr/>
          <p:nvPr/>
        </p:nvSpPr>
        <p:spPr>
          <a:xfrm>
            <a:off x="398014" y="3274737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ction Button: Document 2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0573F44-0D64-5F85-1FAC-E0EB41DB8892}"/>
              </a:ext>
            </a:extLst>
          </p:cNvPr>
          <p:cNvSpPr/>
          <p:nvPr/>
        </p:nvSpPr>
        <p:spPr>
          <a:xfrm>
            <a:off x="4974172" y="5366408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1D3C5D-3E94-F179-908B-D063CF7D8B43}"/>
              </a:ext>
            </a:extLst>
          </p:cNvPr>
          <p:cNvSpPr txBox="1"/>
          <p:nvPr/>
        </p:nvSpPr>
        <p:spPr>
          <a:xfrm>
            <a:off x="4372660" y="6456857"/>
            <a:ext cx="268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02A-prep-simulations.qmd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788902B-497B-C8CE-CC9A-865AADCD601E}"/>
              </a:ext>
            </a:extLst>
          </p:cNvPr>
          <p:cNvSpPr/>
          <p:nvPr/>
        </p:nvSpPr>
        <p:spPr>
          <a:xfrm rot="1787410">
            <a:off x="6182925" y="4612841"/>
            <a:ext cx="2297002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F2A2D560-50E9-C2BD-E066-78B72E3693C2}"/>
              </a:ext>
            </a:extLst>
          </p:cNvPr>
          <p:cNvSpPr/>
          <p:nvPr/>
        </p:nvSpPr>
        <p:spPr>
          <a:xfrm rot="17315980">
            <a:off x="10365278" y="4801160"/>
            <a:ext cx="617066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5" name="Magnetic Disk 24">
            <a:extLst>
              <a:ext uri="{FF2B5EF4-FFF2-40B4-BE49-F238E27FC236}">
                <a16:creationId xmlns:a16="http://schemas.microsoft.com/office/drawing/2014/main" id="{47A50997-CE2F-F50D-FD54-03379BFC27E4}"/>
              </a:ext>
            </a:extLst>
          </p:cNvPr>
          <p:cNvSpPr/>
          <p:nvPr/>
        </p:nvSpPr>
        <p:spPr>
          <a:xfrm>
            <a:off x="1517472" y="5402432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E6370A8-E1F7-FD18-2335-52A70D686086}"/>
              </a:ext>
            </a:extLst>
          </p:cNvPr>
          <p:cNvSpPr/>
          <p:nvPr/>
        </p:nvSpPr>
        <p:spPr>
          <a:xfrm rot="18232847">
            <a:off x="2001745" y="4918865"/>
            <a:ext cx="644694" cy="42041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59F066-EB12-92BC-DC5B-4D70826412BD}"/>
              </a:ext>
            </a:extLst>
          </p:cNvPr>
          <p:cNvSpPr txBox="1"/>
          <p:nvPr/>
        </p:nvSpPr>
        <p:spPr>
          <a:xfrm>
            <a:off x="891688" y="6057625"/>
            <a:ext cx="177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01-scenarios.csv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9CFC7E-495B-25C4-3ADA-BDD39A86C82C}"/>
              </a:ext>
            </a:extLst>
          </p:cNvPr>
          <p:cNvSpPr txBox="1"/>
          <p:nvPr/>
        </p:nvSpPr>
        <p:spPr>
          <a:xfrm>
            <a:off x="2801897" y="6178609"/>
            <a:ext cx="193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02-simulations.csv</a:t>
            </a:r>
          </a:p>
        </p:txBody>
      </p:sp>
      <p:sp>
        <p:nvSpPr>
          <p:cNvPr id="38" name="Magnetic Disk 37">
            <a:extLst>
              <a:ext uri="{FF2B5EF4-FFF2-40B4-BE49-F238E27FC236}">
                <a16:creationId xmlns:a16="http://schemas.microsoft.com/office/drawing/2014/main" id="{ACB6F7EB-D343-1713-60DA-3C2A9F8CBBBF}"/>
              </a:ext>
            </a:extLst>
          </p:cNvPr>
          <p:cNvSpPr/>
          <p:nvPr/>
        </p:nvSpPr>
        <p:spPr>
          <a:xfrm>
            <a:off x="3380427" y="554718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2B220DF6-0226-7FE0-4192-4A83B463E2D3}"/>
              </a:ext>
            </a:extLst>
          </p:cNvPr>
          <p:cNvSpPr/>
          <p:nvPr/>
        </p:nvSpPr>
        <p:spPr>
          <a:xfrm rot="477122">
            <a:off x="4062686" y="5763883"/>
            <a:ext cx="893613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0" name="Magnetic Disk 39">
            <a:extLst>
              <a:ext uri="{FF2B5EF4-FFF2-40B4-BE49-F238E27FC236}">
                <a16:creationId xmlns:a16="http://schemas.microsoft.com/office/drawing/2014/main" id="{FC09CB78-6241-24D0-E749-4A01CE7385E4}"/>
              </a:ext>
            </a:extLst>
          </p:cNvPr>
          <p:cNvSpPr/>
          <p:nvPr/>
        </p:nvSpPr>
        <p:spPr>
          <a:xfrm>
            <a:off x="8461290" y="500959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3DF7B8-3673-2165-B2B9-E235DC222827}"/>
              </a:ext>
            </a:extLst>
          </p:cNvPr>
          <p:cNvSpPr txBox="1"/>
          <p:nvPr/>
        </p:nvSpPr>
        <p:spPr>
          <a:xfrm>
            <a:off x="7842943" y="5612917"/>
            <a:ext cx="198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03-results.csv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74F1F11-1CE9-0355-452D-7EC063C402EE}"/>
              </a:ext>
            </a:extLst>
          </p:cNvPr>
          <p:cNvSpPr/>
          <p:nvPr/>
        </p:nvSpPr>
        <p:spPr>
          <a:xfrm rot="2894254">
            <a:off x="8875141" y="4558844"/>
            <a:ext cx="1369855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3" name="Magnetic Disk 42">
            <a:extLst>
              <a:ext uri="{FF2B5EF4-FFF2-40B4-BE49-F238E27FC236}">
                <a16:creationId xmlns:a16="http://schemas.microsoft.com/office/drawing/2014/main" id="{8783CAB2-B832-15EF-FB45-8F12CADF1F0F}"/>
              </a:ext>
            </a:extLst>
          </p:cNvPr>
          <p:cNvSpPr/>
          <p:nvPr/>
        </p:nvSpPr>
        <p:spPr>
          <a:xfrm>
            <a:off x="10074328" y="541819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77D63D-8031-A3E2-2ABC-7287E41C1E61}"/>
              </a:ext>
            </a:extLst>
          </p:cNvPr>
          <p:cNvSpPr txBox="1"/>
          <p:nvPr/>
        </p:nvSpPr>
        <p:spPr>
          <a:xfrm>
            <a:off x="9621118" y="5948675"/>
            <a:ext cx="226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04-summaries.csv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5090313-0228-EEDD-EFEE-4F64B7AEE2C3}"/>
              </a:ext>
            </a:extLst>
          </p:cNvPr>
          <p:cNvSpPr/>
          <p:nvPr/>
        </p:nvSpPr>
        <p:spPr>
          <a:xfrm rot="19763741">
            <a:off x="5998934" y="5582673"/>
            <a:ext cx="883475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77087220-7C31-DE4A-9ADC-07AAF119B07B}"/>
              </a:ext>
            </a:extLst>
          </p:cNvPr>
          <p:cNvSpPr/>
          <p:nvPr/>
        </p:nvSpPr>
        <p:spPr>
          <a:xfrm rot="16945038">
            <a:off x="5263911" y="4787133"/>
            <a:ext cx="663249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5" name="Magnetic Disk 44">
            <a:extLst>
              <a:ext uri="{FF2B5EF4-FFF2-40B4-BE49-F238E27FC236}">
                <a16:creationId xmlns:a16="http://schemas.microsoft.com/office/drawing/2014/main" id="{A678A8A0-3949-7D0E-7973-F91BA4134F52}"/>
              </a:ext>
            </a:extLst>
          </p:cNvPr>
          <p:cNvSpPr/>
          <p:nvPr/>
        </p:nvSpPr>
        <p:spPr>
          <a:xfrm>
            <a:off x="6877193" y="525393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AE06CC-D6C1-F67E-D839-4DC89DDE5231}"/>
              </a:ext>
            </a:extLst>
          </p:cNvPr>
          <p:cNvSpPr txBox="1"/>
          <p:nvPr/>
        </p:nvSpPr>
        <p:spPr>
          <a:xfrm>
            <a:off x="6456764" y="5926903"/>
            <a:ext cx="254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02A-prep-simulations.csv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068431F6-13F5-EA07-18D3-D398127129EB}"/>
              </a:ext>
            </a:extLst>
          </p:cNvPr>
          <p:cNvSpPr/>
          <p:nvPr/>
        </p:nvSpPr>
        <p:spPr>
          <a:xfrm rot="13928203">
            <a:off x="6191747" y="4793812"/>
            <a:ext cx="722398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DDD70A-5DDF-518B-B9BC-51BEE5E2B92F}"/>
              </a:ext>
            </a:extLst>
          </p:cNvPr>
          <p:cNvSpPr txBox="1"/>
          <p:nvPr/>
        </p:nvSpPr>
        <p:spPr>
          <a:xfrm>
            <a:off x="5824146" y="20154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Skip which</a:t>
            </a:r>
          </a:p>
          <a:p>
            <a:r>
              <a:rPr lang="en-US" dirty="0"/>
              <a:t>scenarios?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BABB9E85-079D-EA7D-5285-4FD5707D8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690834" y="177065"/>
            <a:ext cx="1980898" cy="186675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175716A-4838-840C-AE85-0C3D4720E5D5}"/>
              </a:ext>
            </a:extLst>
          </p:cNvPr>
          <p:cNvSpPr txBox="1"/>
          <p:nvPr/>
        </p:nvSpPr>
        <p:spPr>
          <a:xfrm>
            <a:off x="7208714" y="390695"/>
            <a:ext cx="166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the results</a:t>
            </a:r>
          </a:p>
          <a:p>
            <a:r>
              <a:rPr lang="en-US" dirty="0"/>
              <a:t>be up to date?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8B9DA0-0C42-A26E-DA3A-8D79CD50F72B}"/>
              </a:ext>
            </a:extLst>
          </p:cNvPr>
          <p:cNvSpPr txBox="1"/>
          <p:nvPr/>
        </p:nvSpPr>
        <p:spPr>
          <a:xfrm>
            <a:off x="9244975" y="6395725"/>
            <a:ext cx="294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https://openclipart.org/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https://unsplash.com/photos/_sh9vkVbVgo </a:t>
            </a:r>
            <a:endParaRPr 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DEA239-4427-59E2-DD31-E1AA4169D4DA}"/>
              </a:ext>
            </a:extLst>
          </p:cNvPr>
          <p:cNvSpPr txBox="1"/>
          <p:nvPr/>
        </p:nvSpPr>
        <p:spPr>
          <a:xfrm>
            <a:off x="4074735" y="507849"/>
            <a:ext cx="1326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Skip code to</a:t>
            </a:r>
          </a:p>
          <a:p>
            <a:r>
              <a:rPr lang="en-US" dirty="0"/>
              <a:t>save time?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985A3-27A8-16CE-2F4E-6378F4B18FBD}"/>
              </a:ext>
            </a:extLst>
          </p:cNvPr>
          <p:cNvSpPr txBox="1"/>
          <p:nvPr/>
        </p:nvSpPr>
        <p:spPr>
          <a:xfrm>
            <a:off x="2142666" y="1913348"/>
            <a:ext cx="1583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 much work to rerun all this from scratch!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2939F-D3A5-DF75-1220-0C0FB7A4C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8569619" y="1082035"/>
            <a:ext cx="1980898" cy="18667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D1FFB1-A750-06D8-D606-16F583303708}"/>
              </a:ext>
            </a:extLst>
          </p:cNvPr>
          <p:cNvSpPr txBox="1"/>
          <p:nvPr/>
        </p:nvSpPr>
        <p:spPr>
          <a:xfrm>
            <a:off x="8903119" y="1909034"/>
            <a:ext cx="1583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 messy and out of sync to be reproducible!</a:t>
            </a:r>
          </a:p>
        </p:txBody>
      </p:sp>
    </p:spTree>
    <p:extLst>
      <p:ext uri="{BB962C8B-B14F-4D97-AF65-F5344CB8AC3E}">
        <p14:creationId xmlns:p14="http://schemas.microsoft.com/office/powerpoint/2010/main" val="639999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DF87D3-DD7B-0D4C-BA55-CF761DFAA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576" y="195943"/>
            <a:ext cx="3166834" cy="36576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709926C2-8DD6-CC41-9947-04047877D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54" y="195943"/>
            <a:ext cx="3170270" cy="36576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72BDFA0-4F8E-8E40-858B-34F8EEC20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583" y="3106965"/>
            <a:ext cx="316683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55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68ABDB-4E6B-C123-9E8C-2DFEB63A26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880289" y="2237141"/>
            <a:ext cx="2171700" cy="2508251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326BD-E139-CDDE-C3FB-5F07345FA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112" y="264696"/>
            <a:ext cx="2141776" cy="2487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E36BF-FABF-D6BB-9E01-CDC906A3D20F}"/>
              </a:ext>
            </a:extLst>
          </p:cNvPr>
          <p:cNvSpPr txBox="1"/>
          <p:nvPr/>
        </p:nvSpPr>
        <p:spPr>
          <a:xfrm>
            <a:off x="5143058" y="917097"/>
            <a:ext cx="1905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your.package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72641F-6A40-16AB-2492-F62661028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352440" y="1764391"/>
            <a:ext cx="673351" cy="252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DE89B2-1CFC-BD82-A2DA-CE7CCC012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979" y="1554077"/>
            <a:ext cx="752764" cy="6830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214C5E-B7D3-DD59-8807-2FEAB94B5A2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2735464" y="264696"/>
            <a:ext cx="2171702" cy="250825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844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F14C2-0B61-AC76-EEE7-07B3F100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59" y="2313420"/>
            <a:ext cx="2171700" cy="2508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E1BF7-A61E-120A-D98D-719DC9724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951" y="373207"/>
            <a:ext cx="2171701" cy="2508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8ABDB-4E6B-C123-9E8C-2DFEB63A2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091" y="1947842"/>
            <a:ext cx="2171700" cy="2508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0D217-9C57-B626-C8A1-5610BA9C7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21" y="1980909"/>
            <a:ext cx="2171702" cy="2508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A8A04C-4E42-A460-7127-BA17DBAD8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895" y="1273752"/>
            <a:ext cx="2508253" cy="25082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E6CB70-0D42-B52D-AB77-FF8B9DE93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964" y="4703619"/>
            <a:ext cx="2163810" cy="25082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FCACF5-F942-9D5D-7013-B69F64316A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8376" y="3929921"/>
            <a:ext cx="2171700" cy="2515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250372-3FA6-1C26-3A5B-A3F0E01AC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3950" y="920747"/>
            <a:ext cx="2165458" cy="25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26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68ABDB-4E6B-C123-9E8C-2DFEB63A2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002" y="1214977"/>
            <a:ext cx="3597521" cy="415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37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4E1BF7-A61E-120A-D98D-719DC9724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226" y="3041641"/>
            <a:ext cx="3170270" cy="3661569"/>
          </a:xfrm>
          <a:prstGeom prst="rect">
            <a:avLst/>
          </a:prstGeom>
        </p:spPr>
      </p:pic>
      <p:pic>
        <p:nvPicPr>
          <p:cNvPr id="3" name="Picture 2" descr="A blue hexagon with white text&#10;&#10;Description automatically generated">
            <a:extLst>
              <a:ext uri="{FF2B5EF4-FFF2-40B4-BE49-F238E27FC236}">
                <a16:creationId xmlns:a16="http://schemas.microsoft.com/office/drawing/2014/main" id="{08943269-CEC4-3377-4BA2-C473CFC4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999" y="168476"/>
            <a:ext cx="3170269" cy="3659019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A8BFAFE-0AA8-C65B-273A-D3C19AD88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661" y="178687"/>
            <a:ext cx="317027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12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4E1BF7-A61E-120A-D98D-719DC9724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125" y="642817"/>
            <a:ext cx="4824682" cy="557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56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F14C2-0B61-AC76-EEE7-07B3F100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648" y="4019026"/>
            <a:ext cx="2171700" cy="2508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E1BF7-A61E-120A-D98D-719DC9724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422" y="2102140"/>
            <a:ext cx="2171701" cy="2508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8ABDB-4E6B-C123-9E8C-2DFEB63A2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083" y="4019025"/>
            <a:ext cx="2171700" cy="2508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0D217-9C57-B626-C8A1-5610BA9C7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855" y="2109371"/>
            <a:ext cx="2171702" cy="25082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9A43F-91F5-B48B-E1F7-E40EB5A1A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1968" y="4349748"/>
            <a:ext cx="2143846" cy="2508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A8A04C-4E42-A460-7127-BA17DBAD8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2583" y="255985"/>
            <a:ext cx="2508253" cy="25082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E6CB70-0D42-B52D-AB77-FF8B9DE932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2004" y="2508252"/>
            <a:ext cx="2163810" cy="25082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FCACF5-F942-9D5D-7013-B69F64316A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5290" y="2102140"/>
            <a:ext cx="2171700" cy="2515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250372-3FA6-1C26-3A5B-A3F0E01ACF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497" y="4019023"/>
            <a:ext cx="2165458" cy="25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77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E273D3A9-861D-9350-BBD6-E117186E7633}"/>
              </a:ext>
            </a:extLst>
          </p:cNvPr>
          <p:cNvSpPr/>
          <p:nvPr/>
        </p:nvSpPr>
        <p:spPr>
          <a:xfrm>
            <a:off x="43850" y="3462150"/>
            <a:ext cx="12148150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44369B7-A07F-F80C-606E-C77FE62C3899}"/>
              </a:ext>
            </a:extLst>
          </p:cNvPr>
          <p:cNvSpPr/>
          <p:nvPr/>
        </p:nvSpPr>
        <p:spPr>
          <a:xfrm>
            <a:off x="8870" y="6967"/>
            <a:ext cx="12148150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6E5035-B9C6-9B3E-0903-9C2A252556F3}"/>
              </a:ext>
            </a:extLst>
          </p:cNvPr>
          <p:cNvSpPr/>
          <p:nvPr/>
        </p:nvSpPr>
        <p:spPr>
          <a:xfrm>
            <a:off x="7155146" y="2211271"/>
            <a:ext cx="2113048" cy="373756"/>
          </a:xfrm>
          <a:prstGeom prst="rect">
            <a:avLst/>
          </a:prstGeom>
          <a:solidFill>
            <a:srgbClr val="C1C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60953B2-30EC-6A42-D691-54E56F2CE34D}"/>
              </a:ext>
            </a:extLst>
          </p:cNvPr>
          <p:cNvSpPr/>
          <p:nvPr/>
        </p:nvSpPr>
        <p:spPr>
          <a:xfrm>
            <a:off x="686278" y="1580978"/>
            <a:ext cx="2243512" cy="1646309"/>
          </a:xfrm>
          <a:prstGeom prst="rect">
            <a:avLst/>
          </a:prstGeom>
          <a:solidFill>
            <a:srgbClr val="BFF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FE2A652D-5943-ECF5-0EF0-E6C3E0088D30}"/>
              </a:ext>
            </a:extLst>
          </p:cNvPr>
          <p:cNvSpPr/>
          <p:nvPr/>
        </p:nvSpPr>
        <p:spPr>
          <a:xfrm rot="5400000">
            <a:off x="3134661" y="1334705"/>
            <a:ext cx="1646309" cy="2138856"/>
          </a:xfrm>
          <a:prstGeom prst="trapezoid">
            <a:avLst/>
          </a:prstGeom>
          <a:solidFill>
            <a:srgbClr val="BDED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ED568250-BF82-6CDF-07F5-99ACB79D25B9}"/>
              </a:ext>
            </a:extLst>
          </p:cNvPr>
          <p:cNvSpPr/>
          <p:nvPr/>
        </p:nvSpPr>
        <p:spPr>
          <a:xfrm rot="5400000">
            <a:off x="5701853" y="1334704"/>
            <a:ext cx="789637" cy="2138856"/>
          </a:xfrm>
          <a:prstGeom prst="trapezoid">
            <a:avLst/>
          </a:prstGeom>
          <a:solidFill>
            <a:srgbClr val="BED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F31A1-EC7A-F096-E731-018E31D919DA}"/>
              </a:ext>
            </a:extLst>
          </p:cNvPr>
          <p:cNvSpPr txBox="1"/>
          <p:nvPr/>
        </p:nvSpPr>
        <p:spPr>
          <a:xfrm>
            <a:off x="1170059" y="2080968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Thousands of</a:t>
            </a:r>
          </a:p>
          <a:p>
            <a:r>
              <a:rPr lang="en-US" dirty="0"/>
              <a:t>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FAC16-A706-967E-2C1C-60ED859D171F}"/>
              </a:ext>
            </a:extLst>
          </p:cNvPr>
          <p:cNvSpPr txBox="1"/>
          <p:nvPr/>
        </p:nvSpPr>
        <p:spPr>
          <a:xfrm>
            <a:off x="3206699" y="2042343"/>
            <a:ext cx="1343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Hundreds of</a:t>
            </a:r>
          </a:p>
          <a:p>
            <a:r>
              <a:rPr lang="en-US" dirty="0"/>
              <a:t>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0FE28F-2362-7B42-5F9A-3C11F04615A0}"/>
              </a:ext>
            </a:extLst>
          </p:cNvPr>
          <p:cNvSpPr txBox="1"/>
          <p:nvPr/>
        </p:nvSpPr>
        <p:spPr>
          <a:xfrm>
            <a:off x="5297088" y="2169982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10 molecules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452D6-B9E4-AD7B-7C33-6484524A8F99}"/>
              </a:ext>
            </a:extLst>
          </p:cNvPr>
          <p:cNvSpPr txBox="1"/>
          <p:nvPr/>
        </p:nvSpPr>
        <p:spPr>
          <a:xfrm>
            <a:off x="7566178" y="2215695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molecule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5BCA9D-2AD2-D065-9949-C661BB573C36}"/>
              </a:ext>
            </a:extLst>
          </p:cNvPr>
          <p:cNvSpPr/>
          <p:nvPr/>
        </p:nvSpPr>
        <p:spPr>
          <a:xfrm>
            <a:off x="9247353" y="2211271"/>
            <a:ext cx="2113048" cy="373756"/>
          </a:xfrm>
          <a:prstGeom prst="rect">
            <a:avLst/>
          </a:prstGeom>
          <a:solidFill>
            <a:srgbClr val="93B5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B53E0-31F6-77E4-E9FC-6292812B6BB4}"/>
              </a:ext>
            </a:extLst>
          </p:cNvPr>
          <p:cNvSpPr txBox="1"/>
          <p:nvPr/>
        </p:nvSpPr>
        <p:spPr>
          <a:xfrm>
            <a:off x="9368748" y="2211271"/>
            <a:ext cx="173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approved drug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470EFBDF-B89A-9909-A6CD-01C08B8A414D}"/>
              </a:ext>
            </a:extLst>
          </p:cNvPr>
          <p:cNvSpPr/>
          <p:nvPr/>
        </p:nvSpPr>
        <p:spPr>
          <a:xfrm rot="10800000">
            <a:off x="686278" y="1044261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A9DAB29D-457C-DB3F-6C70-5BFA1EBA13DF}"/>
              </a:ext>
            </a:extLst>
          </p:cNvPr>
          <p:cNvSpPr/>
          <p:nvPr/>
        </p:nvSpPr>
        <p:spPr>
          <a:xfrm rot="10800000">
            <a:off x="2825136" y="1044262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0AD535CF-F676-2ECB-9A38-0B8D122AD505}"/>
              </a:ext>
            </a:extLst>
          </p:cNvPr>
          <p:cNvSpPr/>
          <p:nvPr/>
        </p:nvSpPr>
        <p:spPr>
          <a:xfrm rot="10800000">
            <a:off x="4938180" y="1044262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E39A8575-334A-4A5F-EC38-E4DFDBFE47E3}"/>
              </a:ext>
            </a:extLst>
          </p:cNvPr>
          <p:cNvSpPr/>
          <p:nvPr/>
        </p:nvSpPr>
        <p:spPr>
          <a:xfrm rot="10800000">
            <a:off x="7051224" y="1044262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9C5E4236-2215-954B-6311-5A2227648097}"/>
              </a:ext>
            </a:extLst>
          </p:cNvPr>
          <p:cNvSpPr/>
          <p:nvPr/>
        </p:nvSpPr>
        <p:spPr>
          <a:xfrm rot="10800000">
            <a:off x="9138454" y="1044262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DD66CE-8627-703F-6724-44192ADB211E}"/>
              </a:ext>
            </a:extLst>
          </p:cNvPr>
          <p:cNvSpPr txBox="1"/>
          <p:nvPr/>
        </p:nvSpPr>
        <p:spPr>
          <a:xfrm>
            <a:off x="1210942" y="725638"/>
            <a:ext cx="108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Discovery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36DA36-1F7D-926E-15C2-0803659F216F}"/>
              </a:ext>
            </a:extLst>
          </p:cNvPr>
          <p:cNvSpPr txBox="1"/>
          <p:nvPr/>
        </p:nvSpPr>
        <p:spPr>
          <a:xfrm>
            <a:off x="3238854" y="725638"/>
            <a:ext cx="12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Non-clinical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A584-DC87-EFD6-4624-F24096937289}"/>
              </a:ext>
            </a:extLst>
          </p:cNvPr>
          <p:cNvSpPr txBox="1"/>
          <p:nvPr/>
        </p:nvSpPr>
        <p:spPr>
          <a:xfrm>
            <a:off x="5149319" y="721123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CLINICAL TRIALS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F6FFBB-EDA9-C304-DDCC-EBA5C61E1F8E}"/>
              </a:ext>
            </a:extLst>
          </p:cNvPr>
          <p:cNvSpPr txBox="1"/>
          <p:nvPr/>
        </p:nvSpPr>
        <p:spPr>
          <a:xfrm>
            <a:off x="7262363" y="721123"/>
            <a:ext cx="187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Regulatory review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40B0B4-7806-9B4D-827D-7D0594C6CBBD}"/>
              </a:ext>
            </a:extLst>
          </p:cNvPr>
          <p:cNvSpPr txBox="1"/>
          <p:nvPr/>
        </p:nvSpPr>
        <p:spPr>
          <a:xfrm>
            <a:off x="9215894" y="698026"/>
            <a:ext cx="294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Clinic &amp; post-market research</a:t>
            </a:r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A5B03E48-09F4-9A35-245E-73D07C6FD7F1}"/>
              </a:ext>
            </a:extLst>
          </p:cNvPr>
          <p:cNvSpPr/>
          <p:nvPr/>
        </p:nvSpPr>
        <p:spPr>
          <a:xfrm rot="10800000">
            <a:off x="737906" y="4816672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261E9028-2A77-5925-2542-778E19C9A684}"/>
              </a:ext>
            </a:extLst>
          </p:cNvPr>
          <p:cNvSpPr/>
          <p:nvPr/>
        </p:nvSpPr>
        <p:spPr>
          <a:xfrm rot="10800000">
            <a:off x="2876764" y="4816673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961A5243-B568-9B85-E075-D1580D0C43CB}"/>
              </a:ext>
            </a:extLst>
          </p:cNvPr>
          <p:cNvSpPr/>
          <p:nvPr/>
        </p:nvSpPr>
        <p:spPr>
          <a:xfrm rot="10800000">
            <a:off x="4989808" y="4816673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2430DBDB-E98C-037D-EC8F-F6B81F828700}"/>
              </a:ext>
            </a:extLst>
          </p:cNvPr>
          <p:cNvSpPr/>
          <p:nvPr/>
        </p:nvSpPr>
        <p:spPr>
          <a:xfrm rot="10800000">
            <a:off x="7102852" y="4816673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riangle 52">
            <a:extLst>
              <a:ext uri="{FF2B5EF4-FFF2-40B4-BE49-F238E27FC236}">
                <a16:creationId xmlns:a16="http://schemas.microsoft.com/office/drawing/2014/main" id="{70EDD2A2-1F39-8536-A8CD-AE28021806AD}"/>
              </a:ext>
            </a:extLst>
          </p:cNvPr>
          <p:cNvSpPr/>
          <p:nvPr/>
        </p:nvSpPr>
        <p:spPr>
          <a:xfrm rot="10800000">
            <a:off x="9190082" y="4816673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654052-E0DE-D620-6EEC-C816B8AD38D9}"/>
              </a:ext>
            </a:extLst>
          </p:cNvPr>
          <p:cNvSpPr txBox="1"/>
          <p:nvPr/>
        </p:nvSpPr>
        <p:spPr>
          <a:xfrm>
            <a:off x="271930" y="4496954"/>
            <a:ext cx="2643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Entry into clinical program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6E1444-6817-2F56-AAB0-3ECEE8A4D671}"/>
              </a:ext>
            </a:extLst>
          </p:cNvPr>
          <p:cNvSpPr txBox="1"/>
          <p:nvPr/>
        </p:nvSpPr>
        <p:spPr>
          <a:xfrm>
            <a:off x="3399345" y="4043699"/>
            <a:ext cx="105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Phase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79A214-0EE1-E595-983F-CBDC0D085A7F}"/>
              </a:ext>
            </a:extLst>
          </p:cNvPr>
          <p:cNvSpPr txBox="1"/>
          <p:nvPr/>
        </p:nvSpPr>
        <p:spPr>
          <a:xfrm>
            <a:off x="5598212" y="405272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Phase 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387E18-F0C9-F2AA-E27D-82785E84E06F}"/>
              </a:ext>
            </a:extLst>
          </p:cNvPr>
          <p:cNvSpPr txBox="1"/>
          <p:nvPr/>
        </p:nvSpPr>
        <p:spPr>
          <a:xfrm>
            <a:off x="7750646" y="403823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Phase 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B9B6FE1-9060-9880-A064-92B085E09101}"/>
              </a:ext>
            </a:extLst>
          </p:cNvPr>
          <p:cNvSpPr txBox="1"/>
          <p:nvPr/>
        </p:nvSpPr>
        <p:spPr>
          <a:xfrm>
            <a:off x="9875942" y="4050646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Phase 4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BC420D-E523-29AA-855B-29CA6142A782}"/>
              </a:ext>
            </a:extLst>
          </p:cNvPr>
          <p:cNvSpPr txBox="1"/>
          <p:nvPr/>
        </p:nvSpPr>
        <p:spPr>
          <a:xfrm>
            <a:off x="3773948" y="29489"/>
            <a:ext cx="4759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DRUG DEVELOPMENT PROCESS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3EC4C8D-E80F-9CD5-B0EC-5B0A9CA82065}"/>
              </a:ext>
            </a:extLst>
          </p:cNvPr>
          <p:cNvSpPr txBox="1"/>
          <p:nvPr/>
        </p:nvSpPr>
        <p:spPr>
          <a:xfrm>
            <a:off x="4700903" y="3472927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CLINICAL TRIALS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E58F10F-CCCC-C66B-526A-10B5FAD85BA8}"/>
              </a:ext>
            </a:extLst>
          </p:cNvPr>
          <p:cNvSpPr/>
          <p:nvPr/>
        </p:nvSpPr>
        <p:spPr>
          <a:xfrm>
            <a:off x="2825136" y="5780344"/>
            <a:ext cx="2202107" cy="373756"/>
          </a:xfrm>
          <a:prstGeom prst="rect">
            <a:avLst/>
          </a:prstGeom>
          <a:solidFill>
            <a:srgbClr val="C1C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C16E16-4760-086B-7ECA-22CEE199F312}"/>
              </a:ext>
            </a:extLst>
          </p:cNvPr>
          <p:cNvSpPr/>
          <p:nvPr/>
        </p:nvSpPr>
        <p:spPr>
          <a:xfrm>
            <a:off x="9281099" y="5117558"/>
            <a:ext cx="2243512" cy="1646309"/>
          </a:xfrm>
          <a:prstGeom prst="rect">
            <a:avLst/>
          </a:prstGeom>
          <a:solidFill>
            <a:srgbClr val="BFF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rapezoid 75">
            <a:extLst>
              <a:ext uri="{FF2B5EF4-FFF2-40B4-BE49-F238E27FC236}">
                <a16:creationId xmlns:a16="http://schemas.microsoft.com/office/drawing/2014/main" id="{D4AEC08B-A454-AC42-BAED-6EEB18D71CDF}"/>
              </a:ext>
            </a:extLst>
          </p:cNvPr>
          <p:cNvSpPr/>
          <p:nvPr/>
        </p:nvSpPr>
        <p:spPr>
          <a:xfrm rot="16200000">
            <a:off x="7388516" y="4897745"/>
            <a:ext cx="1646309" cy="2138856"/>
          </a:xfrm>
          <a:prstGeom prst="trapezoid">
            <a:avLst/>
          </a:prstGeom>
          <a:solidFill>
            <a:srgbClr val="BDED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rapezoid 76">
            <a:extLst>
              <a:ext uri="{FF2B5EF4-FFF2-40B4-BE49-F238E27FC236}">
                <a16:creationId xmlns:a16="http://schemas.microsoft.com/office/drawing/2014/main" id="{811FA598-0AAC-8B0B-DE33-5BD59600D865}"/>
              </a:ext>
            </a:extLst>
          </p:cNvPr>
          <p:cNvSpPr/>
          <p:nvPr/>
        </p:nvSpPr>
        <p:spPr>
          <a:xfrm rot="16200000">
            <a:off x="5690900" y="4907794"/>
            <a:ext cx="789637" cy="2138856"/>
          </a:xfrm>
          <a:prstGeom prst="trapezoid">
            <a:avLst/>
          </a:prstGeom>
          <a:solidFill>
            <a:srgbClr val="BED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2AE6D61-36F5-5B4C-7622-08CABAAD296B}"/>
              </a:ext>
            </a:extLst>
          </p:cNvPr>
          <p:cNvSpPr/>
          <p:nvPr/>
        </p:nvSpPr>
        <p:spPr>
          <a:xfrm>
            <a:off x="751530" y="5780296"/>
            <a:ext cx="2113048" cy="373756"/>
          </a:xfrm>
          <a:prstGeom prst="rect">
            <a:avLst/>
          </a:prstGeom>
          <a:solidFill>
            <a:srgbClr val="93B5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77074DB-2591-ECDC-B155-C3078DE60C7E}"/>
              </a:ext>
            </a:extLst>
          </p:cNvPr>
          <p:cNvSpPr txBox="1"/>
          <p:nvPr/>
        </p:nvSpPr>
        <p:spPr>
          <a:xfrm>
            <a:off x="925587" y="5804608"/>
            <a:ext cx="176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candidate drug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EA813A-21D9-E288-88D4-D2962E71233E}"/>
              </a:ext>
            </a:extLst>
          </p:cNvPr>
          <p:cNvSpPr txBox="1"/>
          <p:nvPr/>
        </p:nvSpPr>
        <p:spPr>
          <a:xfrm>
            <a:off x="3094291" y="5780296"/>
            <a:ext cx="17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100 volunteers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2482EF6-8425-0DAE-59DC-768680BB6A3B}"/>
              </a:ext>
            </a:extLst>
          </p:cNvPr>
          <p:cNvSpPr txBox="1"/>
          <p:nvPr/>
        </p:nvSpPr>
        <p:spPr>
          <a:xfrm>
            <a:off x="5707395" y="5641796"/>
            <a:ext cx="1343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Hundreds of</a:t>
            </a:r>
          </a:p>
          <a:p>
            <a:r>
              <a:rPr lang="en-US" dirty="0"/>
              <a:t>patients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B32B5E-1125-A1D0-EBA3-C3C85DC088CA}"/>
              </a:ext>
            </a:extLst>
          </p:cNvPr>
          <p:cNvSpPr txBox="1"/>
          <p:nvPr/>
        </p:nvSpPr>
        <p:spPr>
          <a:xfrm>
            <a:off x="7531326" y="5641795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Thousands of</a:t>
            </a:r>
          </a:p>
          <a:p>
            <a:r>
              <a:rPr lang="en-US" dirty="0"/>
              <a:t>patients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FDF96D9-7F13-6765-BD3E-A627C7E42581}"/>
              </a:ext>
            </a:extLst>
          </p:cNvPr>
          <p:cNvSpPr txBox="1"/>
          <p:nvPr/>
        </p:nvSpPr>
        <p:spPr>
          <a:xfrm>
            <a:off x="9482354" y="5515557"/>
            <a:ext cx="2042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Patients in a</a:t>
            </a:r>
          </a:p>
          <a:p>
            <a:r>
              <a:rPr lang="en-US" dirty="0"/>
              <a:t>non-interventional setting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AB06B1D-52DD-2EB4-95B9-ADE6FA9B4108}"/>
              </a:ext>
            </a:extLst>
          </p:cNvPr>
          <p:cNvSpPr txBox="1"/>
          <p:nvPr/>
        </p:nvSpPr>
        <p:spPr>
          <a:xfrm>
            <a:off x="3018714" y="4290955"/>
            <a:ext cx="1782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Safety and tolerability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807B47-0E4D-DEE4-4550-8049C4328E86}"/>
              </a:ext>
            </a:extLst>
          </p:cNvPr>
          <p:cNvSpPr txBox="1"/>
          <p:nvPr/>
        </p:nvSpPr>
        <p:spPr>
          <a:xfrm>
            <a:off x="5040920" y="4307075"/>
            <a:ext cx="1998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Efficacy and dose-finding</a:t>
            </a:r>
          </a:p>
          <a:p>
            <a:r>
              <a:rPr lang="en-US" sz="1400" dirty="0"/>
              <a:t>Confirm safety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867BF31-9665-ADE8-A00F-0919049FB3C4}"/>
              </a:ext>
            </a:extLst>
          </p:cNvPr>
          <p:cNvSpPr txBox="1"/>
          <p:nvPr/>
        </p:nvSpPr>
        <p:spPr>
          <a:xfrm>
            <a:off x="7062228" y="4293452"/>
            <a:ext cx="2320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Confirm safety and efficacy</a:t>
            </a:r>
          </a:p>
          <a:p>
            <a:r>
              <a:rPr lang="en-US" sz="1400" dirty="0"/>
              <a:t>Apply for regulatory approval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F932272-358B-95F5-3A60-0CAE7F11FD96}"/>
              </a:ext>
            </a:extLst>
          </p:cNvPr>
          <p:cNvSpPr txBox="1"/>
          <p:nvPr/>
        </p:nvSpPr>
        <p:spPr>
          <a:xfrm>
            <a:off x="9390859" y="4318692"/>
            <a:ext cx="212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Post-approval</a:t>
            </a:r>
          </a:p>
          <a:p>
            <a:r>
              <a:rPr lang="en-US" sz="1400" dirty="0"/>
              <a:t>Ongoing safety monitoring</a:t>
            </a:r>
          </a:p>
        </p:txBody>
      </p:sp>
    </p:spTree>
    <p:extLst>
      <p:ext uri="{BB962C8B-B14F-4D97-AF65-F5344CB8AC3E}">
        <p14:creationId xmlns:p14="http://schemas.microsoft.com/office/powerpoint/2010/main" val="570345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4A3A3E-37C2-A75B-372B-4BF3AE886F43}"/>
              </a:ext>
            </a:extLst>
          </p:cNvPr>
          <p:cNvSpPr txBox="1"/>
          <p:nvPr/>
        </p:nvSpPr>
        <p:spPr>
          <a:xfrm>
            <a:off x="0" y="657863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https://unsplash.com/photos/j06gLuKK0GM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BB5A8-E5BE-3BD1-DD5C-46E88C1F121D}"/>
              </a:ext>
            </a:extLst>
          </p:cNvPr>
          <p:cNvSpPr txBox="1"/>
          <p:nvPr/>
        </p:nvSpPr>
        <p:spPr>
          <a:xfrm>
            <a:off x="8043041" y="6581001"/>
            <a:ext cx="41489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https://unsplash.com/license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5EE5C-8C2B-E370-D07D-C30FBE414375}"/>
              </a:ext>
            </a:extLst>
          </p:cNvPr>
          <p:cNvSpPr txBox="1"/>
          <p:nvPr/>
        </p:nvSpPr>
        <p:spPr>
          <a:xfrm>
            <a:off x="386815" y="1144907"/>
            <a:ext cx="3603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SCIENTIFIC QUESTIONS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EFF023-D4DA-6883-486E-61EC8A51C7E3}"/>
              </a:ext>
            </a:extLst>
          </p:cNvPr>
          <p:cNvSpPr txBox="1"/>
          <p:nvPr/>
        </p:nvSpPr>
        <p:spPr>
          <a:xfrm>
            <a:off x="8545158" y="1144907"/>
            <a:ext cx="2804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RISKS AND COSTS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119A0-0FDB-1F96-4E37-4DB9C8D202D7}"/>
              </a:ext>
            </a:extLst>
          </p:cNvPr>
          <p:cNvSpPr txBox="1"/>
          <p:nvPr/>
        </p:nvSpPr>
        <p:spPr>
          <a:xfrm>
            <a:off x="0" y="2319167"/>
            <a:ext cx="47564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this compound safe and tolerated?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maximum tolerated dose?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indications can the compound treat?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patient populations benefit the most?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efficacious compared to existing therapies?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its pharmacokinetic and pharmacodynamic properties?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dose-response relationship?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can we learn about the underlying mechanism of disease (e.g. amyloid hypothesis in Alzheimer’s)?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5C3AB4-406D-A1B9-D202-99F401F650B9}"/>
              </a:ext>
            </a:extLst>
          </p:cNvPr>
          <p:cNvSpPr txBox="1"/>
          <p:nvPr/>
        </p:nvSpPr>
        <p:spPr>
          <a:xfrm>
            <a:off x="7702996" y="1805197"/>
            <a:ext cx="44890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Potential for adverse events in volunteers and patients due to a compound under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Opportunity cost for patients: unproven efficacy of an experimental drug vs proven standard of care.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Burden on patients of frequent interactions with the medical system while a trial is ongoing.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larger-than-necessary sample size could delay the approval of a life-saving drug.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Opportunity cost for the sponsor: investigate this compound or alternative compounds?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Trials are expensive for the sponsor, especially large ones. </a:t>
            </a:r>
          </a:p>
        </p:txBody>
      </p:sp>
      <p:pic>
        <p:nvPicPr>
          <p:cNvPr id="3" name="Picture 2" descr="A gold balance scale on a colorful table&#10;&#10;Description automatically generated">
            <a:extLst>
              <a:ext uri="{FF2B5EF4-FFF2-40B4-BE49-F238E27FC236}">
                <a16:creationId xmlns:a16="http://schemas.microsoft.com/office/drawing/2014/main" id="{417823FF-EA9C-742C-3341-069B63FA0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610" y="2184883"/>
            <a:ext cx="2990779" cy="36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20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4148D8-1E43-2101-1CEE-05402B94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71" y="629863"/>
            <a:ext cx="2736892" cy="3161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EA929-F6A0-B887-D995-B110D021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45" y="1400146"/>
            <a:ext cx="8336132" cy="143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40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8DC05-8AAB-4DEA-A5D7-7FC88577C0F3}"/>
              </a:ext>
            </a:extLst>
          </p:cNvPr>
          <p:cNvSpPr txBox="1"/>
          <p:nvPr/>
        </p:nvSpPr>
        <p:spPr>
          <a:xfrm>
            <a:off x="1449567" y="2678160"/>
            <a:ext cx="1191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C6DE12-60B5-44E2-CBCB-148837E32EDE}"/>
              </a:ext>
            </a:extLst>
          </p:cNvPr>
          <p:cNvSpPr txBox="1"/>
          <p:nvPr/>
        </p:nvSpPr>
        <p:spPr>
          <a:xfrm>
            <a:off x="5267511" y="2693594"/>
            <a:ext cx="2018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PROCEDURE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4C9FA-4C60-ABD8-2B26-5EC39C2AA2D1}"/>
              </a:ext>
            </a:extLst>
          </p:cNvPr>
          <p:cNvSpPr txBox="1"/>
          <p:nvPr/>
        </p:nvSpPr>
        <p:spPr>
          <a:xfrm>
            <a:off x="9075447" y="2678160"/>
            <a:ext cx="2106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D3F1F8-DA4A-5439-AFEB-1ACDD12805FD}"/>
              </a:ext>
            </a:extLst>
          </p:cNvPr>
          <p:cNvSpPr txBox="1"/>
          <p:nvPr/>
        </p:nvSpPr>
        <p:spPr>
          <a:xfrm>
            <a:off x="0" y="3272493"/>
            <a:ext cx="4090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Empirically quantify decision-making 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Compare key alternative designs.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Tune parameters such as sample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specific questions in the design process. (Not everything needs simulation.)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97F53-D5C3-CB44-8CAC-C080750FDD64}"/>
              </a:ext>
            </a:extLst>
          </p:cNvPr>
          <p:cNvSpPr txBox="1"/>
          <p:nvPr/>
        </p:nvSpPr>
        <p:spPr>
          <a:xfrm>
            <a:off x="4116850" y="3209619"/>
            <a:ext cx="40112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Draw a hypothetical set of patient outcomes from a probability distribution.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Analyze those outcomes with the statistical models of the trial.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Report final decisions (declare efficacy?).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Repeat (1)-(3) thousands of times for different hypothetical scenarios (drug truly works vs drug truly does not work).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Aggregate replications from (4) to determine the proportion of successes (drug efficacious) in each scenario, plus other metrics.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2629B-E8AF-5D49-2815-83305D1D57FC}"/>
              </a:ext>
            </a:extLst>
          </p:cNvPr>
          <p:cNvSpPr txBox="1"/>
          <p:nvPr/>
        </p:nvSpPr>
        <p:spPr>
          <a:xfrm>
            <a:off x="8075151" y="3201381"/>
            <a:ext cx="40112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Intense coding (e.g. in R) to simulate complicated innovative trials.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Thousands of simulation replications.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Long computation times.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Frequent changes in the design process which require rerunning some or all simulation replications: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Additional scenarios requested.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Alternative designs proposed.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Last-minute changes of priorities.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1C5E8C-87FA-C2EB-5BFE-CC6AA54177B1}"/>
              </a:ext>
            </a:extLst>
          </p:cNvPr>
          <p:cNvSpPr txBox="1"/>
          <p:nvPr/>
        </p:nvSpPr>
        <p:spPr>
          <a:xfrm>
            <a:off x="0" y="6248370"/>
            <a:ext cx="206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https://unsplash.com/photos/RjqCk9MqhN</a:t>
            </a:r>
            <a:r>
              <a:rPr lang="en-US" sz="8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endParaRPr lang="en-US" sz="800" u="sng" dirty="0"/>
          </a:p>
          <a:p>
            <a:r>
              <a:rPr lang="en-US" sz="8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https://unsplash.com/photos/7_kRuX1hSXM</a:t>
            </a:r>
          </a:p>
          <a:p>
            <a:r>
              <a:rPr lang="en-US" sz="8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https://unsplash.com/photos/iar-afB0QQw</a:t>
            </a:r>
            <a:endParaRPr lang="en-US" sz="800" u="sng" dirty="0"/>
          </a:p>
          <a:p>
            <a:r>
              <a:rPr lang="en-US" sz="800" u="sng" dirty="0"/>
              <a:t>https://unsplash.com/license</a:t>
            </a:r>
          </a:p>
        </p:txBody>
      </p:sp>
      <p:pic>
        <p:nvPicPr>
          <p:cNvPr id="11" name="Picture 10" descr="A close-up of darts in the bullseye&#10;&#10;Description automatically generated">
            <a:extLst>
              <a:ext uri="{FF2B5EF4-FFF2-40B4-BE49-F238E27FC236}">
                <a16:creationId xmlns:a16="http://schemas.microsoft.com/office/drawing/2014/main" id="{84611CC9-78F9-8C79-1702-B36E001AE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12" y="257015"/>
            <a:ext cx="4156414" cy="2337983"/>
          </a:xfrm>
          <a:prstGeom prst="rect">
            <a:avLst/>
          </a:prstGeom>
        </p:spPr>
      </p:pic>
      <p:pic>
        <p:nvPicPr>
          <p:cNvPr id="13" name="Picture 12" descr="A computer screen with green text&#10;&#10;Description automatically generated">
            <a:extLst>
              <a:ext uri="{FF2B5EF4-FFF2-40B4-BE49-F238E27FC236}">
                <a16:creationId xmlns:a16="http://schemas.microsoft.com/office/drawing/2014/main" id="{46379D75-8064-5A01-1923-A39D8543B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159" y="284002"/>
            <a:ext cx="3537124" cy="2358082"/>
          </a:xfrm>
          <a:prstGeom prst="rect">
            <a:avLst/>
          </a:prstGeom>
        </p:spPr>
      </p:pic>
      <p:pic>
        <p:nvPicPr>
          <p:cNvPr id="15" name="Picture 14" descr="A person's feet on a blue staircase&#10;&#10;Description automatically generated">
            <a:extLst>
              <a:ext uri="{FF2B5EF4-FFF2-40B4-BE49-F238E27FC236}">
                <a16:creationId xmlns:a16="http://schemas.microsoft.com/office/drawing/2014/main" id="{A278A41E-3BF4-E2D1-6B50-C6340AA81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131" y="267200"/>
            <a:ext cx="3537123" cy="235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94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570D69D-D78A-7A3A-81B4-06BA9E875C4B}"/>
              </a:ext>
            </a:extLst>
          </p:cNvPr>
          <p:cNvSpPr/>
          <p:nvPr/>
        </p:nvSpPr>
        <p:spPr>
          <a:xfrm>
            <a:off x="5421402" y="4237943"/>
            <a:ext cx="4255491" cy="447855"/>
          </a:xfrm>
          <a:prstGeom prst="rect">
            <a:avLst/>
          </a:prstGeom>
          <a:solidFill>
            <a:srgbClr val="C1C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	Placebo (50% of patients)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BB5D164-CA5F-D312-64D9-FC0828722F69}"/>
              </a:ext>
            </a:extLst>
          </p:cNvPr>
          <p:cNvSpPr/>
          <p:nvPr/>
        </p:nvSpPr>
        <p:spPr>
          <a:xfrm>
            <a:off x="5421402" y="3796973"/>
            <a:ext cx="4255491" cy="447854"/>
          </a:xfrm>
          <a:prstGeom prst="rect">
            <a:avLst/>
          </a:prstGeom>
          <a:solidFill>
            <a:srgbClr val="BED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	Treatment (50% of patients)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00D1D20-8C40-4ADF-566A-387784815B37}"/>
              </a:ext>
            </a:extLst>
          </p:cNvPr>
          <p:cNvSpPr/>
          <p:nvPr/>
        </p:nvSpPr>
        <p:spPr>
          <a:xfrm>
            <a:off x="3353491" y="3796972"/>
            <a:ext cx="2067912" cy="888825"/>
          </a:xfrm>
          <a:prstGeom prst="rect">
            <a:avLst/>
          </a:prstGeom>
          <a:solidFill>
            <a:srgbClr val="BFF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Everyone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41D475-4243-8148-2BCF-F13B6B906813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353491" y="2830700"/>
            <a:ext cx="0" cy="207264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5B68C6-79B8-F4BB-BAC4-1C00CA04A2D6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5421406" y="2830700"/>
            <a:ext cx="0" cy="207264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834B6B-6CEE-09AD-B34A-2906F426124D}"/>
              </a:ext>
            </a:extLst>
          </p:cNvPr>
          <p:cNvCxnSpPr>
            <a:cxnSpLocks/>
          </p:cNvCxnSpPr>
          <p:nvPr/>
        </p:nvCxnSpPr>
        <p:spPr>
          <a:xfrm>
            <a:off x="381837" y="4910389"/>
            <a:ext cx="972960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885669-BD19-A6D1-9D14-B2C72668BA5B}"/>
              </a:ext>
            </a:extLst>
          </p:cNvPr>
          <p:cNvSpPr txBox="1"/>
          <p:nvPr/>
        </p:nvSpPr>
        <p:spPr>
          <a:xfrm>
            <a:off x="2965502" y="491038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47281F-B42C-06C1-DE7A-A72670628E01}"/>
              </a:ext>
            </a:extLst>
          </p:cNvPr>
          <p:cNvSpPr txBox="1"/>
          <p:nvPr/>
        </p:nvSpPr>
        <p:spPr>
          <a:xfrm>
            <a:off x="5017040" y="491743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63940-6AC1-CB3C-51A9-727435F9EBAE}"/>
              </a:ext>
            </a:extLst>
          </p:cNvPr>
          <p:cNvSpPr txBox="1"/>
          <p:nvPr/>
        </p:nvSpPr>
        <p:spPr>
          <a:xfrm>
            <a:off x="9297638" y="491743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4D9C8-66D0-9EB0-8D60-7AC38EA483AD}"/>
              </a:ext>
            </a:extLst>
          </p:cNvPr>
          <p:cNvSpPr txBox="1"/>
          <p:nvPr/>
        </p:nvSpPr>
        <p:spPr>
          <a:xfrm>
            <a:off x="285975" y="4903340"/>
            <a:ext cx="1313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Timeline for</a:t>
            </a:r>
          </a:p>
          <a:p>
            <a:r>
              <a:rPr lang="en-US" dirty="0"/>
              <a:t>a patient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3EED4B-4B11-5DF7-76B7-522E0C9DAC52}"/>
              </a:ext>
            </a:extLst>
          </p:cNvPr>
          <p:cNvCxnSpPr>
            <a:cxnSpLocks/>
          </p:cNvCxnSpPr>
          <p:nvPr/>
        </p:nvCxnSpPr>
        <p:spPr>
          <a:xfrm>
            <a:off x="9676908" y="2830700"/>
            <a:ext cx="0" cy="207264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A1F894-73CF-89E2-B0FF-79C0327E670F}"/>
              </a:ext>
            </a:extLst>
          </p:cNvPr>
          <p:cNvSpPr txBox="1"/>
          <p:nvPr/>
        </p:nvSpPr>
        <p:spPr>
          <a:xfrm>
            <a:off x="2802603" y="2461368"/>
            <a:ext cx="110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Screening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9B1FBD-AFAD-0967-A2AD-716B32B69AFA}"/>
              </a:ext>
            </a:extLst>
          </p:cNvPr>
          <p:cNvSpPr txBox="1"/>
          <p:nvPr/>
        </p:nvSpPr>
        <p:spPr>
          <a:xfrm>
            <a:off x="4625130" y="2461368"/>
            <a:ext cx="159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76922E-58AB-C4C1-234D-7205C4955807}"/>
              </a:ext>
            </a:extLst>
          </p:cNvPr>
          <p:cNvSpPr txBox="1"/>
          <p:nvPr/>
        </p:nvSpPr>
        <p:spPr>
          <a:xfrm>
            <a:off x="8765921" y="2138202"/>
            <a:ext cx="1821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endpoint</a:t>
            </a:r>
          </a:p>
          <a:p>
            <a:r>
              <a:rPr lang="en-US" dirty="0"/>
              <a:t>measurement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F8931F-7FAA-0F8A-F617-4B61A2A94CAD}"/>
              </a:ext>
            </a:extLst>
          </p:cNvPr>
          <p:cNvSpPr txBox="1"/>
          <p:nvPr/>
        </p:nvSpPr>
        <p:spPr>
          <a:xfrm>
            <a:off x="3512992" y="3140855"/>
            <a:ext cx="17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Screening period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67D794-753B-17C4-7726-15C047AC6A3E}"/>
              </a:ext>
            </a:extLst>
          </p:cNvPr>
          <p:cNvSpPr txBox="1"/>
          <p:nvPr/>
        </p:nvSpPr>
        <p:spPr>
          <a:xfrm>
            <a:off x="6096000" y="3140855"/>
            <a:ext cx="307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Double-blind treatment period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042939-CC93-1F66-2D2F-1902F556A237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353491" y="2830700"/>
            <a:ext cx="63234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774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7FB7E71-0BE3-052D-A257-4F0845C4A438}"/>
              </a:ext>
            </a:extLst>
          </p:cNvPr>
          <p:cNvSpPr/>
          <p:nvPr/>
        </p:nvSpPr>
        <p:spPr>
          <a:xfrm>
            <a:off x="122112" y="2873829"/>
            <a:ext cx="2180491" cy="1607736"/>
          </a:xfrm>
          <a:prstGeom prst="roundRect">
            <a:avLst/>
          </a:prstGeom>
          <a:solidFill>
            <a:srgbClr val="BFF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Drug efficacy levels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Sample sizes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7B44A94-815A-57D1-CC39-A6DDABC1746D}"/>
              </a:ext>
            </a:extLst>
          </p:cNvPr>
          <p:cNvSpPr/>
          <p:nvPr/>
        </p:nvSpPr>
        <p:spPr>
          <a:xfrm>
            <a:off x="5005754" y="2873829"/>
            <a:ext cx="2180491" cy="1607736"/>
          </a:xfrm>
          <a:prstGeom prst="roundRect">
            <a:avLst/>
          </a:prstGeom>
          <a:solidFill>
            <a:srgbClr val="C1C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Randomization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Outcomes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Covariates</a:t>
            </a:r>
            <a:r>
              <a:rPr lang="en-US" dirty="0"/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852F6-3BED-359B-C4B0-EAAC1844FD7C}"/>
              </a:ext>
            </a:extLst>
          </p:cNvPr>
          <p:cNvSpPr/>
          <p:nvPr/>
        </p:nvSpPr>
        <p:spPr>
          <a:xfrm>
            <a:off x="9889397" y="2873829"/>
            <a:ext cx="2180491" cy="1607736"/>
          </a:xfrm>
          <a:prstGeom prst="roundRect">
            <a:avLst/>
          </a:prstGeom>
          <a:solidFill>
            <a:srgbClr val="BED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P-values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BA8DB-ADA0-8D54-D387-2C629960C62F}"/>
              </a:ext>
            </a:extLst>
          </p:cNvPr>
          <p:cNvSpPr txBox="1"/>
          <p:nvPr/>
        </p:nvSpPr>
        <p:spPr>
          <a:xfrm>
            <a:off x="587827" y="243170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181D7-80CC-1694-EFCC-BDFBDE261987}"/>
              </a:ext>
            </a:extLst>
          </p:cNvPr>
          <p:cNvSpPr txBox="1"/>
          <p:nvPr/>
        </p:nvSpPr>
        <p:spPr>
          <a:xfrm>
            <a:off x="4974987" y="2431701"/>
            <a:ext cx="22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SIMULATED DATASETS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7C1EF-180E-7B6C-3A41-408B2DFF7935}"/>
              </a:ext>
            </a:extLst>
          </p:cNvPr>
          <p:cNvSpPr txBox="1"/>
          <p:nvPr/>
        </p:nvSpPr>
        <p:spPr>
          <a:xfrm>
            <a:off x="10101549" y="2227498"/>
            <a:ext cx="1756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OUTCOMES AND</a:t>
            </a:r>
          </a:p>
          <a:p>
            <a:pPr algn="ctr"/>
            <a:r>
              <a:rPr lang="en-US" dirty="0"/>
              <a:t>DECISIONS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A443700-CF80-ADDF-4BA8-6A25DD93C53D}"/>
              </a:ext>
            </a:extLst>
          </p:cNvPr>
          <p:cNvSpPr/>
          <p:nvPr/>
        </p:nvSpPr>
        <p:spPr>
          <a:xfrm>
            <a:off x="2519552" y="3079820"/>
            <a:ext cx="2269252" cy="119575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simulate_dataset()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969BCE6-5EFC-1994-4C52-04CD14ED4D2F}"/>
              </a:ext>
            </a:extLst>
          </p:cNvPr>
          <p:cNvSpPr/>
          <p:nvPr/>
        </p:nvSpPr>
        <p:spPr>
          <a:xfrm>
            <a:off x="7409059" y="3079820"/>
            <a:ext cx="2269252" cy="119575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analyze_dataset()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E2B7A9C-48AD-557A-32F0-7AC2E33272A2}"/>
              </a:ext>
            </a:extLst>
          </p:cNvPr>
          <p:cNvSpPr/>
          <p:nvPr/>
        </p:nvSpPr>
        <p:spPr>
          <a:xfrm>
            <a:off x="2516619" y="4554361"/>
            <a:ext cx="7158759" cy="119575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simulate_trial()</a:t>
            </a:r>
          </a:p>
        </p:txBody>
      </p:sp>
    </p:spTree>
    <p:extLst>
      <p:ext uri="{BB962C8B-B14F-4D97-AF65-F5344CB8AC3E}">
        <p14:creationId xmlns:p14="http://schemas.microsoft.com/office/powerpoint/2010/main" val="2284443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B385-81E8-06BD-469D-1B994E4F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48885-457B-6347-7B44-96CFA516E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35" y="4042273"/>
            <a:ext cx="2958957" cy="101907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Null scenarios</a:t>
            </a:r>
            <a:r>
              <a:rPr lang="en-US" dirty="0"/>
              <a:t>: drug is </a:t>
            </a:r>
            <a:r>
              <a:rPr lang="en-US" b="1" dirty="0">
                <a:solidFill>
                  <a:srgbClr val="0070C0"/>
                </a:solidFill>
              </a:rPr>
              <a:t>not-efficacious</a:t>
            </a:r>
            <a:r>
              <a:rPr lang="en-US" dirty="0"/>
              <a:t>. Used to calculate </a:t>
            </a:r>
            <a:r>
              <a:rPr lang="en-US" b="1" dirty="0">
                <a:solidFill>
                  <a:srgbClr val="0070C0"/>
                </a:solidFill>
              </a:rPr>
              <a:t>Type 1 error </a:t>
            </a:r>
            <a:r>
              <a:rPr lang="en-US" dirty="0"/>
              <a:t>in the simulation study.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50D32-8948-3D00-D1BA-A8CF4E1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2F276D-2F55-4342-BA4C-590689A0D9DF}" type="datetime1">
              <a:rPr lang="en-US" smtClean="0"/>
              <a:t>8/20/23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9A68F-D8B5-014B-9807-317BF73D2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©2020 Eli Lilly and Company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6C24A-59B5-24EC-7E87-4AA7A7A1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26E4DD-3705-C34F-BBF3-04369A652A4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8CB7A4-7113-7204-1310-77F50E06AE45}"/>
              </a:ext>
            </a:extLst>
          </p:cNvPr>
          <p:cNvSpPr txBox="1">
            <a:spLocks/>
          </p:cNvSpPr>
          <p:nvPr/>
        </p:nvSpPr>
        <p:spPr>
          <a:xfrm>
            <a:off x="191785" y="2632574"/>
            <a:ext cx="2845941" cy="1019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4572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Strong scenarios</a:t>
            </a:r>
            <a:r>
              <a:rPr lang="en-US" dirty="0"/>
              <a:t>: drug is </a:t>
            </a:r>
            <a:r>
              <a:rPr lang="en-US" b="1" dirty="0">
                <a:solidFill>
                  <a:srgbClr val="0070C0"/>
                </a:solidFill>
              </a:rPr>
              <a:t>efficacious</a:t>
            </a:r>
            <a:r>
              <a:rPr lang="en-US" dirty="0"/>
              <a:t>. Used to calculate </a:t>
            </a:r>
            <a:r>
              <a:rPr lang="en-US" b="1" dirty="0">
                <a:solidFill>
                  <a:srgbClr val="0070C0"/>
                </a:solidFill>
              </a:rPr>
              <a:t>power</a:t>
            </a:r>
            <a:r>
              <a:rPr lang="en-US" dirty="0"/>
              <a:t> in the simulation study.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EEC98F0-8F41-421F-16B4-71743968C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200660"/>
              </p:ext>
            </p:extLst>
          </p:nvPr>
        </p:nvGraphicFramePr>
        <p:xfrm>
          <a:off x="3174715" y="2435032"/>
          <a:ext cx="5979559" cy="2233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3065">
                  <a:extLst>
                    <a:ext uri="{9D8B030D-6E8A-4147-A177-3AD203B41FA5}">
                      <a16:colId xmlns:a16="http://schemas.microsoft.com/office/drawing/2014/main" val="3461410509"/>
                    </a:ext>
                  </a:extLst>
                </a:gridCol>
                <a:gridCol w="1154424">
                  <a:extLst>
                    <a:ext uri="{9D8B030D-6E8A-4147-A177-3AD203B41FA5}">
                      <a16:colId xmlns:a16="http://schemas.microsoft.com/office/drawing/2014/main" val="807032530"/>
                    </a:ext>
                  </a:extLst>
                </a:gridCol>
                <a:gridCol w="1271671">
                  <a:extLst>
                    <a:ext uri="{9D8B030D-6E8A-4147-A177-3AD203B41FA5}">
                      <a16:colId xmlns:a16="http://schemas.microsoft.com/office/drawing/2014/main" val="3865884386"/>
                    </a:ext>
                  </a:extLst>
                </a:gridCol>
                <a:gridCol w="1329211">
                  <a:extLst>
                    <a:ext uri="{9D8B030D-6E8A-4147-A177-3AD203B41FA5}">
                      <a16:colId xmlns:a16="http://schemas.microsoft.com/office/drawing/2014/main" val="1951445159"/>
                    </a:ext>
                  </a:extLst>
                </a:gridCol>
                <a:gridCol w="1241188">
                  <a:extLst>
                    <a:ext uri="{9D8B030D-6E8A-4147-A177-3AD203B41FA5}">
                      <a16:colId xmlns:a16="http://schemas.microsoft.com/office/drawing/2014/main" val="1721888579"/>
                    </a:ext>
                  </a:extLst>
                </a:gridCol>
              </a:tblGrid>
              <a:tr h="673394">
                <a:tc>
                  <a:txBody>
                    <a:bodyPr/>
                    <a:lstStyle/>
                    <a:p>
                      <a:r>
                        <a:rPr lang="en-US" sz="1400" dirty="0"/>
                        <a:t>Efficacy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Drug mean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Placebo mean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Sample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62268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19247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44236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37778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8597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0C58497-4016-5EC6-FAF0-64B6BA13B86B}"/>
              </a:ext>
            </a:extLst>
          </p:cNvPr>
          <p:cNvSpPr txBox="1"/>
          <p:nvPr/>
        </p:nvSpPr>
        <p:spPr>
          <a:xfrm>
            <a:off x="9328297" y="3135190"/>
            <a:ext cx="284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Vary the sample size to find the minimum one with at least 90% power and less than 5% Type I error.</a:t>
            </a:r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41F67986-3AD6-2C48-F758-D584103D1D5D}"/>
              </a:ext>
            </a:extLst>
          </p:cNvPr>
          <p:cNvSpPr/>
          <p:nvPr/>
        </p:nvSpPr>
        <p:spPr>
          <a:xfrm>
            <a:off x="3000692" y="3118387"/>
            <a:ext cx="45719" cy="662306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0B898F-D214-AB0C-9FAF-55E48C9DC020}"/>
              </a:ext>
            </a:extLst>
          </p:cNvPr>
          <p:cNvSpPr txBox="1"/>
          <p:nvPr/>
        </p:nvSpPr>
        <p:spPr>
          <a:xfrm>
            <a:off x="193441" y="1655907"/>
            <a:ext cx="1123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computations in the previous slide happen </a:t>
            </a:r>
            <a:r>
              <a:rPr lang="en-US" i="1" dirty="0"/>
              <a:t>within each of </a:t>
            </a:r>
            <a:r>
              <a:rPr lang="en-US" i="1"/>
              <a:t>the 6 </a:t>
            </a:r>
            <a:r>
              <a:rPr lang="en-US" i="1" dirty="0"/>
              <a:t>simulation scenarios below.</a:t>
            </a:r>
            <a:endParaRPr lang="en-US" dirty="0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1F9E042F-949D-020C-FABC-174059992F29}"/>
              </a:ext>
            </a:extLst>
          </p:cNvPr>
          <p:cNvSpPr/>
          <p:nvPr/>
        </p:nvSpPr>
        <p:spPr>
          <a:xfrm rot="10800000">
            <a:off x="9218424" y="3135189"/>
            <a:ext cx="72838" cy="783490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8CF292EA-622A-04B0-BE38-B59C2D39B9DA}"/>
              </a:ext>
            </a:extLst>
          </p:cNvPr>
          <p:cNvSpPr/>
          <p:nvPr/>
        </p:nvSpPr>
        <p:spPr>
          <a:xfrm>
            <a:off x="3002069" y="3918681"/>
            <a:ext cx="45719" cy="662306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488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B385-81E8-06BD-469D-1B994E4F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48885-457B-6347-7B44-96CFA516E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6760" y="4876742"/>
            <a:ext cx="2958957" cy="101907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Null scenarios</a:t>
            </a:r>
            <a:r>
              <a:rPr lang="en-US" dirty="0"/>
              <a:t>: drug is </a:t>
            </a:r>
            <a:r>
              <a:rPr lang="en-US" b="1" dirty="0">
                <a:solidFill>
                  <a:srgbClr val="0070C0"/>
                </a:solidFill>
              </a:rPr>
              <a:t>not-efficacious</a:t>
            </a:r>
            <a:r>
              <a:rPr lang="en-US" dirty="0"/>
              <a:t>. Used to calculate </a:t>
            </a:r>
            <a:r>
              <a:rPr lang="en-US" b="1" dirty="0">
                <a:solidFill>
                  <a:srgbClr val="0070C0"/>
                </a:solidFill>
              </a:rPr>
              <a:t>type 1 error </a:t>
            </a:r>
            <a:r>
              <a:rPr lang="en-US" dirty="0"/>
              <a:t>in the simulation study.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50D32-8948-3D00-D1BA-A8CF4E1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2F276D-2F55-4342-BA4C-590689A0D9DF}" type="datetime1">
              <a:rPr lang="en-US" smtClean="0"/>
              <a:t>8/20/23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9A68F-D8B5-014B-9807-317BF73D2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©2020 Eli Lilly and Company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6C24A-59B5-24EC-7E87-4AA7A7A1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26E4DD-3705-C34F-BBF3-04369A652A4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8CB7A4-7113-7204-1310-77F50E06AE45}"/>
              </a:ext>
            </a:extLst>
          </p:cNvPr>
          <p:cNvSpPr txBox="1">
            <a:spLocks/>
          </p:cNvSpPr>
          <p:nvPr/>
        </p:nvSpPr>
        <p:spPr>
          <a:xfrm>
            <a:off x="123290" y="3467043"/>
            <a:ext cx="2845941" cy="1019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4572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Strong scenarios</a:t>
            </a:r>
            <a:r>
              <a:rPr lang="en-US" dirty="0"/>
              <a:t>: drug is </a:t>
            </a:r>
            <a:r>
              <a:rPr lang="en-US" b="1" dirty="0">
                <a:solidFill>
                  <a:srgbClr val="0070C0"/>
                </a:solidFill>
              </a:rPr>
              <a:t>efficacious</a:t>
            </a:r>
            <a:r>
              <a:rPr lang="en-US" dirty="0"/>
              <a:t>. Used to calculate </a:t>
            </a:r>
            <a:r>
              <a:rPr lang="en-US" b="1" dirty="0">
                <a:solidFill>
                  <a:srgbClr val="0070C0"/>
                </a:solidFill>
              </a:rPr>
              <a:t>power</a:t>
            </a:r>
            <a:r>
              <a:rPr lang="en-US" dirty="0"/>
              <a:t> in the simulation study.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EEC98F0-8F41-421F-16B4-71743968C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02970"/>
              </p:ext>
            </p:extLst>
          </p:nvPr>
        </p:nvGraphicFramePr>
        <p:xfrm>
          <a:off x="3106220" y="3269501"/>
          <a:ext cx="3378677" cy="2233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3065">
                  <a:extLst>
                    <a:ext uri="{9D8B030D-6E8A-4147-A177-3AD203B41FA5}">
                      <a16:colId xmlns:a16="http://schemas.microsoft.com/office/drawing/2014/main" val="3461410509"/>
                    </a:ext>
                  </a:extLst>
                </a:gridCol>
                <a:gridCol w="1154424">
                  <a:extLst>
                    <a:ext uri="{9D8B030D-6E8A-4147-A177-3AD203B41FA5}">
                      <a16:colId xmlns:a16="http://schemas.microsoft.com/office/drawing/2014/main" val="807032530"/>
                    </a:ext>
                  </a:extLst>
                </a:gridCol>
                <a:gridCol w="1241188">
                  <a:extLst>
                    <a:ext uri="{9D8B030D-6E8A-4147-A177-3AD203B41FA5}">
                      <a16:colId xmlns:a16="http://schemas.microsoft.com/office/drawing/2014/main" val="1721888579"/>
                    </a:ext>
                  </a:extLst>
                </a:gridCol>
              </a:tblGrid>
              <a:tr h="673394">
                <a:tc>
                  <a:txBody>
                    <a:bodyPr/>
                    <a:lstStyle/>
                    <a:p>
                      <a:r>
                        <a:rPr lang="en-US" sz="1400" dirty="0"/>
                        <a:t>Efficacy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Drug mean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Sample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62268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19247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44236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37778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8597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0C58497-4016-5EC6-FAF0-64B6BA13B86B}"/>
              </a:ext>
            </a:extLst>
          </p:cNvPr>
          <p:cNvSpPr txBox="1"/>
          <p:nvPr/>
        </p:nvSpPr>
        <p:spPr>
          <a:xfrm>
            <a:off x="6658920" y="3552821"/>
            <a:ext cx="284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Vary the sample size to find the minimum one with at least 90% power and less than 5% Type I error.</a:t>
            </a:r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41F67986-3AD6-2C48-F758-D584103D1D5D}"/>
              </a:ext>
            </a:extLst>
          </p:cNvPr>
          <p:cNvSpPr/>
          <p:nvPr/>
        </p:nvSpPr>
        <p:spPr>
          <a:xfrm>
            <a:off x="2932197" y="3952856"/>
            <a:ext cx="45719" cy="662306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1F9E042F-949D-020C-FABC-174059992F29}"/>
              </a:ext>
            </a:extLst>
          </p:cNvPr>
          <p:cNvSpPr/>
          <p:nvPr/>
        </p:nvSpPr>
        <p:spPr>
          <a:xfrm rot="10800000">
            <a:off x="6521932" y="3963173"/>
            <a:ext cx="72838" cy="783490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8CF292EA-622A-04B0-BE38-B59C2D39B9DA}"/>
              </a:ext>
            </a:extLst>
          </p:cNvPr>
          <p:cNvSpPr/>
          <p:nvPr/>
        </p:nvSpPr>
        <p:spPr>
          <a:xfrm>
            <a:off x="2933574" y="4753150"/>
            <a:ext cx="45719" cy="662306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48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909A55-099C-9CA2-7A99-AF8B59B6FD93}"/>
              </a:ext>
            </a:extLst>
          </p:cNvPr>
          <p:cNvSpPr txBox="1"/>
          <p:nvPr/>
        </p:nvSpPr>
        <p:spPr>
          <a:xfrm>
            <a:off x="1178299" y="5069539"/>
            <a:ext cx="6094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https://unsplash.com/photos/TXouC7AKUCs</a:t>
            </a:r>
          </a:p>
          <a:p>
            <a:r>
              <a:rPr lang="en-US" sz="800" dirty="0"/>
              <a:t>https://unsplash.com/license</a:t>
            </a:r>
          </a:p>
        </p:txBody>
      </p:sp>
      <p:pic>
        <p:nvPicPr>
          <p:cNvPr id="5" name="Picture 4" descr="Long shot of a road with words on it&#10;&#10;Description automatically generated">
            <a:extLst>
              <a:ext uri="{FF2B5EF4-FFF2-40B4-BE49-F238E27FC236}">
                <a16:creationId xmlns:a16="http://schemas.microsoft.com/office/drawing/2014/main" id="{D310E83C-CF43-2CF7-7D67-41FF63A0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8" y="894228"/>
            <a:ext cx="2783541" cy="417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30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42A913-BA4B-2303-AE58-FEF26C36B905}"/>
              </a:ext>
            </a:extLst>
          </p:cNvPr>
          <p:cNvSpPr/>
          <p:nvPr/>
        </p:nvSpPr>
        <p:spPr>
          <a:xfrm>
            <a:off x="5282811" y="3079896"/>
            <a:ext cx="652182" cy="6521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FF193-CAF5-CE4E-DF12-A3604F5AB064}"/>
              </a:ext>
            </a:extLst>
          </p:cNvPr>
          <p:cNvSpPr txBox="1"/>
          <p:nvPr/>
        </p:nvSpPr>
        <p:spPr>
          <a:xfrm>
            <a:off x="5197786" y="372819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8FF07E-496F-ABAB-DDBA-FAA5998CB87A}"/>
              </a:ext>
            </a:extLst>
          </p:cNvPr>
          <p:cNvSpPr/>
          <p:nvPr/>
        </p:nvSpPr>
        <p:spPr>
          <a:xfrm>
            <a:off x="6400781" y="3076011"/>
            <a:ext cx="652182" cy="6521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3F0BFF-10E4-BB46-26B9-2A22468E23E5}"/>
              </a:ext>
            </a:extLst>
          </p:cNvPr>
          <p:cNvSpPr txBox="1"/>
          <p:nvPr/>
        </p:nvSpPr>
        <p:spPr>
          <a:xfrm>
            <a:off x="6460613" y="37320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results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38B3B-7F04-4FA4-1CAB-7FF5FBF3E277}"/>
              </a:ext>
            </a:extLst>
          </p:cNvPr>
          <p:cNvSpPr/>
          <p:nvPr/>
        </p:nvSpPr>
        <p:spPr>
          <a:xfrm>
            <a:off x="7517331" y="3076011"/>
            <a:ext cx="652182" cy="6521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03983-6E19-A5C6-6E95-F47492B17E3D}"/>
              </a:ext>
            </a:extLst>
          </p:cNvPr>
          <p:cNvSpPr txBox="1"/>
          <p:nvPr/>
        </p:nvSpPr>
        <p:spPr>
          <a:xfrm>
            <a:off x="7586599" y="3732079"/>
            <a:ext cx="516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report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577F7188-BEE7-B9DD-0F92-9B45EEF729C3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5934993" y="3402103"/>
            <a:ext cx="465788" cy="388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49EEBBD-AD98-1379-B342-CA30C98247C3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7052963" y="3402103"/>
            <a:ext cx="464368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  <a:endCxn id="13" idx="2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  <a:endCxn id="13" idx="2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AE26AD9-76FB-F22F-36BC-55DF150B3BD3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43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AADC9-591B-584F-F7AC-06EC36276F4E}"/>
              </a:ext>
            </a:extLst>
          </p:cNvPr>
          <p:cNvSpPr txBox="1"/>
          <p:nvPr/>
        </p:nvSpPr>
        <p:spPr>
          <a:xfrm>
            <a:off x="455362" y="3215121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running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490F3-F38F-BEF3-4D91-6C557475217C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69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running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running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0A788D7-5326-79F6-1BF4-270B0B6F9B63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28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42A913-BA4B-2303-AE58-FEF26C36B905}"/>
              </a:ext>
            </a:extLst>
          </p:cNvPr>
          <p:cNvSpPr/>
          <p:nvPr/>
        </p:nvSpPr>
        <p:spPr>
          <a:xfrm>
            <a:off x="5282811" y="3079896"/>
            <a:ext cx="652182" cy="6521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FF193-CAF5-CE4E-DF12-A3604F5AB064}"/>
              </a:ext>
            </a:extLst>
          </p:cNvPr>
          <p:cNvSpPr txBox="1"/>
          <p:nvPr/>
        </p:nvSpPr>
        <p:spPr>
          <a:xfrm>
            <a:off x="5197786" y="372819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  <a:endCxn id="13" idx="2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  <a:endCxn id="13" idx="2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3F6ED0B-8587-9942-E6E0-1E8AEC5F1F6F}"/>
              </a:ext>
            </a:extLst>
          </p:cNvPr>
          <p:cNvSpPr txBox="1"/>
          <p:nvPr/>
        </p:nvSpPr>
        <p:spPr>
          <a:xfrm>
            <a:off x="5314590" y="3276645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running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AD73BC-FC0A-91AD-916F-C50FFC92751E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45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CA76A504-F201-DEF2-5FC0-2D442DCF2BC7}"/>
              </a:ext>
            </a:extLst>
          </p:cNvPr>
          <p:cNvSpPr/>
          <p:nvPr/>
        </p:nvSpPr>
        <p:spPr>
          <a:xfrm>
            <a:off x="171432" y="1100123"/>
            <a:ext cx="8001000" cy="4572000"/>
          </a:xfrm>
          <a:prstGeom prst="ellipse">
            <a:avLst/>
          </a:prstGeom>
          <a:solidFill>
            <a:srgbClr val="00206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2CBD55-C81A-B3FF-3F17-A9E76CF6F01C}"/>
              </a:ext>
            </a:extLst>
          </p:cNvPr>
          <p:cNvSpPr/>
          <p:nvPr/>
        </p:nvSpPr>
        <p:spPr>
          <a:xfrm>
            <a:off x="4034639" y="1143000"/>
            <a:ext cx="8001000" cy="4572000"/>
          </a:xfrm>
          <a:prstGeom prst="ellipse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5FC87-5F53-3948-B754-C92ABE0C0788}"/>
              </a:ext>
            </a:extLst>
          </p:cNvPr>
          <p:cNvSpPr txBox="1"/>
          <p:nvPr/>
        </p:nvSpPr>
        <p:spPr>
          <a:xfrm>
            <a:off x="8134545" y="2335504"/>
            <a:ext cx="4008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Historical data management.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End-to-end reruns on a schedule.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C82BE0-EDEF-464E-8576-4142C51CA2E3}"/>
              </a:ext>
            </a:extLst>
          </p:cNvPr>
          <p:cNvSpPr txBox="1"/>
          <p:nvPr/>
        </p:nvSpPr>
        <p:spPr>
          <a:xfrm>
            <a:off x="3065463" y="536786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Make-like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02EDB0-B9A5-984F-95C6-4163B9A331EF}"/>
              </a:ext>
            </a:extLst>
          </p:cNvPr>
          <p:cNvSpPr txBox="1"/>
          <p:nvPr/>
        </p:nvSpPr>
        <p:spPr>
          <a:xfrm>
            <a:off x="7188188" y="536786"/>
            <a:ext cx="216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Airflow-like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B09D7-494F-495F-2B22-6D31A1A8B4F7}"/>
              </a:ext>
            </a:extLst>
          </p:cNvPr>
          <p:cNvSpPr txBox="1"/>
          <p:nvPr/>
        </p:nvSpPr>
        <p:spPr>
          <a:xfrm>
            <a:off x="8134545" y="3386123"/>
            <a:ext cx="3790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Metaflow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{targets} + </a:t>
            </a:r>
            <a:r>
              <a:rPr lang="en-US" dirty="0">
                <a:solidFill>
                  <a:schemeClr val="accent2"/>
                </a:solidFill>
              </a:rPr>
              <a:t>{gittargets} or AWS/GCP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F6EDF7-F29A-3549-B353-844DF237FAE2}"/>
              </a:ext>
            </a:extLst>
          </p:cNvPr>
          <p:cNvSpPr txBox="1"/>
          <p:nvPr/>
        </p:nvSpPr>
        <p:spPr>
          <a:xfrm>
            <a:off x="4411400" y="2335504"/>
            <a:ext cx="3451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Orchestrate tasks in a graph.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Distributed computing.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management.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81884-4CAF-B76D-7BF3-C1AF566E3920}"/>
              </a:ext>
            </a:extLst>
          </p:cNvPr>
          <p:cNvSpPr txBox="1"/>
          <p:nvPr/>
        </p:nvSpPr>
        <p:spPr>
          <a:xfrm>
            <a:off x="4411400" y="3431219"/>
            <a:ext cx="1332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{targets}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B20B8-B18F-32BB-7C74-F33BC205BB3B}"/>
              </a:ext>
            </a:extLst>
          </p:cNvPr>
          <p:cNvSpPr txBox="1"/>
          <p:nvPr/>
        </p:nvSpPr>
        <p:spPr>
          <a:xfrm>
            <a:off x="1285641" y="2335504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Skip up-to-date tasks.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68B1C-ABF3-B0DF-5885-FA6256121DBA}"/>
              </a:ext>
            </a:extLst>
          </p:cNvPr>
          <p:cNvSpPr txBox="1"/>
          <p:nvPr/>
        </p:nvSpPr>
        <p:spPr>
          <a:xfrm>
            <a:off x="1285641" y="3429000"/>
            <a:ext cx="1488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GNU Make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81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42A913-BA4B-2303-AE58-FEF26C36B905}"/>
              </a:ext>
            </a:extLst>
          </p:cNvPr>
          <p:cNvSpPr/>
          <p:nvPr/>
        </p:nvSpPr>
        <p:spPr>
          <a:xfrm>
            <a:off x="5282811" y="3079896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FF193-CAF5-CE4E-DF12-A3604F5AB064}"/>
              </a:ext>
            </a:extLst>
          </p:cNvPr>
          <p:cNvSpPr txBox="1"/>
          <p:nvPr/>
        </p:nvSpPr>
        <p:spPr>
          <a:xfrm>
            <a:off x="5197786" y="372819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8FF07E-496F-ABAB-DDBA-FAA5998CB87A}"/>
              </a:ext>
            </a:extLst>
          </p:cNvPr>
          <p:cNvSpPr/>
          <p:nvPr/>
        </p:nvSpPr>
        <p:spPr>
          <a:xfrm>
            <a:off x="6400781" y="3076011"/>
            <a:ext cx="652182" cy="6521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3F0BFF-10E4-BB46-26B9-2A22468E23E5}"/>
              </a:ext>
            </a:extLst>
          </p:cNvPr>
          <p:cNvSpPr txBox="1"/>
          <p:nvPr/>
        </p:nvSpPr>
        <p:spPr>
          <a:xfrm>
            <a:off x="6460613" y="37320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results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577F7188-BEE7-B9DD-0F92-9B45EEF729C3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5934993" y="3402103"/>
            <a:ext cx="465788" cy="388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  <a:endCxn id="13" idx="2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  <a:endCxn id="13" idx="2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2D2FCF-C002-AA21-AF27-F9F67A6100E2}"/>
              </a:ext>
            </a:extLst>
          </p:cNvPr>
          <p:cNvSpPr txBox="1"/>
          <p:nvPr/>
        </p:nvSpPr>
        <p:spPr>
          <a:xfrm>
            <a:off x="6432560" y="3278991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running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EF7565-9CBD-B559-5801-4CA81AA88CB3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17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42A913-BA4B-2303-AE58-FEF26C36B905}"/>
              </a:ext>
            </a:extLst>
          </p:cNvPr>
          <p:cNvSpPr/>
          <p:nvPr/>
        </p:nvSpPr>
        <p:spPr>
          <a:xfrm>
            <a:off x="5282811" y="3079896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FF193-CAF5-CE4E-DF12-A3604F5AB064}"/>
              </a:ext>
            </a:extLst>
          </p:cNvPr>
          <p:cNvSpPr txBox="1"/>
          <p:nvPr/>
        </p:nvSpPr>
        <p:spPr>
          <a:xfrm>
            <a:off x="5197786" y="372819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8FF07E-496F-ABAB-DDBA-FAA5998CB87A}"/>
              </a:ext>
            </a:extLst>
          </p:cNvPr>
          <p:cNvSpPr/>
          <p:nvPr/>
        </p:nvSpPr>
        <p:spPr>
          <a:xfrm>
            <a:off x="6400781" y="3076011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3F0BFF-10E4-BB46-26B9-2A22468E23E5}"/>
              </a:ext>
            </a:extLst>
          </p:cNvPr>
          <p:cNvSpPr txBox="1"/>
          <p:nvPr/>
        </p:nvSpPr>
        <p:spPr>
          <a:xfrm>
            <a:off x="6460613" y="37320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results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38B3B-7F04-4FA4-1CAB-7FF5FBF3E277}"/>
              </a:ext>
            </a:extLst>
          </p:cNvPr>
          <p:cNvSpPr/>
          <p:nvPr/>
        </p:nvSpPr>
        <p:spPr>
          <a:xfrm>
            <a:off x="7517331" y="3076011"/>
            <a:ext cx="652182" cy="6521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03983-6E19-A5C6-6E95-F47492B17E3D}"/>
              </a:ext>
            </a:extLst>
          </p:cNvPr>
          <p:cNvSpPr txBox="1"/>
          <p:nvPr/>
        </p:nvSpPr>
        <p:spPr>
          <a:xfrm>
            <a:off x="7586599" y="3732079"/>
            <a:ext cx="516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report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577F7188-BEE7-B9DD-0F92-9B45EEF729C3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5934993" y="3402103"/>
            <a:ext cx="465788" cy="388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49EEBBD-AD98-1379-B342-CA30C98247C3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7052963" y="3402103"/>
            <a:ext cx="464368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  <a:endCxn id="13" idx="2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  <a:endCxn id="13" idx="2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FC8D32-CD54-44C6-FCB1-9AD7E8375899}"/>
              </a:ext>
            </a:extLst>
          </p:cNvPr>
          <p:cNvSpPr txBox="1"/>
          <p:nvPr/>
        </p:nvSpPr>
        <p:spPr>
          <a:xfrm>
            <a:off x="7569282" y="3278991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running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456BFB-93B3-41DA-97AD-7D41614349F3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0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42A913-BA4B-2303-AE58-FEF26C36B905}"/>
              </a:ext>
            </a:extLst>
          </p:cNvPr>
          <p:cNvSpPr/>
          <p:nvPr/>
        </p:nvSpPr>
        <p:spPr>
          <a:xfrm>
            <a:off x="5282811" y="3079896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FF193-CAF5-CE4E-DF12-A3604F5AB064}"/>
              </a:ext>
            </a:extLst>
          </p:cNvPr>
          <p:cNvSpPr txBox="1"/>
          <p:nvPr/>
        </p:nvSpPr>
        <p:spPr>
          <a:xfrm>
            <a:off x="5197786" y="372819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8FF07E-496F-ABAB-DDBA-FAA5998CB87A}"/>
              </a:ext>
            </a:extLst>
          </p:cNvPr>
          <p:cNvSpPr/>
          <p:nvPr/>
        </p:nvSpPr>
        <p:spPr>
          <a:xfrm>
            <a:off x="6400781" y="3076011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3F0BFF-10E4-BB46-26B9-2A22468E23E5}"/>
              </a:ext>
            </a:extLst>
          </p:cNvPr>
          <p:cNvSpPr txBox="1"/>
          <p:nvPr/>
        </p:nvSpPr>
        <p:spPr>
          <a:xfrm>
            <a:off x="6460613" y="37320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results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38B3B-7F04-4FA4-1CAB-7FF5FBF3E277}"/>
              </a:ext>
            </a:extLst>
          </p:cNvPr>
          <p:cNvSpPr/>
          <p:nvPr/>
        </p:nvSpPr>
        <p:spPr>
          <a:xfrm>
            <a:off x="7517331" y="3076011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03983-6E19-A5C6-6E95-F47492B17E3D}"/>
              </a:ext>
            </a:extLst>
          </p:cNvPr>
          <p:cNvSpPr txBox="1"/>
          <p:nvPr/>
        </p:nvSpPr>
        <p:spPr>
          <a:xfrm>
            <a:off x="7586599" y="3732079"/>
            <a:ext cx="516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report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577F7188-BEE7-B9DD-0F92-9B45EEF729C3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5934993" y="3402103"/>
            <a:ext cx="465788" cy="388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49EEBBD-AD98-1379-B342-CA30C98247C3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7052963" y="3402103"/>
            <a:ext cx="464368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  <a:endCxn id="13" idx="2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  <a:endCxn id="13" idx="2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2C5CAA7-0094-81B4-67EF-C46B9030EF4E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4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7032FC1-B94D-AEC6-A16B-8D37253F6EA1}"/>
              </a:ext>
            </a:extLst>
          </p:cNvPr>
          <p:cNvSpPr/>
          <p:nvPr/>
        </p:nvSpPr>
        <p:spPr>
          <a:xfrm>
            <a:off x="5949434" y="2155054"/>
            <a:ext cx="5275061" cy="1524317"/>
          </a:xfrm>
          <a:prstGeom prst="roundRect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C82BE0-EDEF-464E-8576-4142C51CA2E3}"/>
              </a:ext>
            </a:extLst>
          </p:cNvPr>
          <p:cNvSpPr txBox="1"/>
          <p:nvPr/>
        </p:nvSpPr>
        <p:spPr>
          <a:xfrm>
            <a:off x="2667893" y="1484357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02EDB0-B9A5-984F-95C6-4163B9A331EF}"/>
              </a:ext>
            </a:extLst>
          </p:cNvPr>
          <p:cNvSpPr txBox="1"/>
          <p:nvPr/>
        </p:nvSpPr>
        <p:spPr>
          <a:xfrm>
            <a:off x="7925434" y="1488257"/>
            <a:ext cx="1141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0BE477-F1EB-0006-F2BA-991C8867EBE3}"/>
              </a:ext>
            </a:extLst>
          </p:cNvPr>
          <p:cNvSpPr/>
          <p:nvPr/>
        </p:nvSpPr>
        <p:spPr>
          <a:xfrm>
            <a:off x="544286" y="2155054"/>
            <a:ext cx="5275061" cy="1524317"/>
          </a:xfrm>
          <a:prstGeom prst="roundRect">
            <a:avLst/>
          </a:prstGeom>
          <a:solidFill>
            <a:srgbClr val="00206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B20B8-B18F-32BB-7C74-F33BC205BB3B}"/>
              </a:ext>
            </a:extLst>
          </p:cNvPr>
          <p:cNvSpPr txBox="1"/>
          <p:nvPr/>
        </p:nvSpPr>
        <p:spPr>
          <a:xfrm>
            <a:off x="664029" y="2353683"/>
            <a:ext cx="5050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Simple to understand.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02C8ED-0D59-C1F2-003A-2B4819D59311}"/>
              </a:ext>
            </a:extLst>
          </p:cNvPr>
          <p:cNvSpPr txBox="1"/>
          <p:nvPr/>
        </p:nvSpPr>
        <p:spPr>
          <a:xfrm>
            <a:off x="6061479" y="2353683"/>
            <a:ext cx="5050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Only tracks the current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Reverting to old code invalidates the targets.</a:t>
            </a:r>
          </a:p>
        </p:txBody>
      </p:sp>
    </p:spTree>
    <p:extLst>
      <p:ext uri="{BB962C8B-B14F-4D97-AF65-F5344CB8AC3E}">
        <p14:creationId xmlns:p14="http://schemas.microsoft.com/office/powerpoint/2010/main" val="4060897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C69984-06D2-8068-1DEE-3260610FFDD5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10494319" y="1624066"/>
            <a:ext cx="17307" cy="4460422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56731F-9E62-05FB-D9C3-23B43B855DF8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>
          <a:xfrm>
            <a:off x="4419437" y="1655412"/>
            <a:ext cx="16228" cy="2499800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B7EA1C-E175-CE8B-4565-0395D612A1AC}"/>
              </a:ext>
            </a:extLst>
          </p:cNvPr>
          <p:cNvSpPr/>
          <p:nvPr/>
        </p:nvSpPr>
        <p:spPr>
          <a:xfrm>
            <a:off x="3014690" y="1068366"/>
            <a:ext cx="2809494" cy="58704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e8ad30b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433AE81-558C-E096-FBAA-2F51D16B3123}"/>
              </a:ext>
            </a:extLst>
          </p:cNvPr>
          <p:cNvSpPr/>
          <p:nvPr/>
        </p:nvSpPr>
        <p:spPr>
          <a:xfrm>
            <a:off x="6052131" y="1068366"/>
            <a:ext cx="2809494" cy="58704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f81862f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595B66-BA2E-230F-C0E0-6204A8F333F7}"/>
              </a:ext>
            </a:extLst>
          </p:cNvPr>
          <p:cNvSpPr/>
          <p:nvPr/>
        </p:nvSpPr>
        <p:spPr>
          <a:xfrm>
            <a:off x="9089572" y="1068366"/>
            <a:ext cx="2809494" cy="58704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777b678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414C00-EEF1-EC3D-D6FA-1C21139D0E72}"/>
              </a:ext>
            </a:extLst>
          </p:cNvPr>
          <p:cNvSpPr/>
          <p:nvPr/>
        </p:nvSpPr>
        <p:spPr>
          <a:xfrm>
            <a:off x="3014690" y="2611789"/>
            <a:ext cx="2809494" cy="58704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code=e8ad30b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D6571D-0DC5-DC12-DC52-BFEF2F02C85B}"/>
              </a:ext>
            </a:extLst>
          </p:cNvPr>
          <p:cNvSpPr/>
          <p:nvPr/>
        </p:nvSpPr>
        <p:spPr>
          <a:xfrm>
            <a:off x="9089572" y="2611789"/>
            <a:ext cx="2809494" cy="58704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code=777b678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8F8B5D-0DC8-0F56-926B-C22D7783FA0C}"/>
              </a:ext>
            </a:extLst>
          </p:cNvPr>
          <p:cNvSpPr txBox="1"/>
          <p:nvPr/>
        </p:nvSpPr>
        <p:spPr>
          <a:xfrm>
            <a:off x="3319817" y="549141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“First commit”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FFC9CA-215D-DB05-E6AE-9D5DEC176A87}"/>
              </a:ext>
            </a:extLst>
          </p:cNvPr>
          <p:cNvSpPr txBox="1"/>
          <p:nvPr/>
        </p:nvSpPr>
        <p:spPr>
          <a:xfrm>
            <a:off x="6293823" y="549138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“Develop model”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08E9BC-67F8-DBA1-8680-3E68FDCAF79C}"/>
              </a:ext>
            </a:extLst>
          </p:cNvPr>
          <p:cNvSpPr txBox="1"/>
          <p:nvPr/>
        </p:nvSpPr>
        <p:spPr>
          <a:xfrm>
            <a:off x="9517212" y="549139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“Update data”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530897-02D8-C679-D613-4E4104C85DDC}"/>
              </a:ext>
            </a:extLst>
          </p:cNvPr>
          <p:cNvSpPr txBox="1"/>
          <p:nvPr/>
        </p:nvSpPr>
        <p:spPr>
          <a:xfrm>
            <a:off x="500743" y="1131056"/>
            <a:ext cx="196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 commits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D3CEFA-A995-B4BD-CC1C-446655983831}"/>
              </a:ext>
            </a:extLst>
          </p:cNvPr>
          <p:cNvSpPr txBox="1"/>
          <p:nvPr/>
        </p:nvSpPr>
        <p:spPr>
          <a:xfrm>
            <a:off x="500743" y="2674480"/>
            <a:ext cx="197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branches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41365E-6515-D120-471B-A9818F38923F}"/>
              </a:ext>
            </a:extLst>
          </p:cNvPr>
          <p:cNvSpPr txBox="1"/>
          <p:nvPr/>
        </p:nvSpPr>
        <p:spPr>
          <a:xfrm>
            <a:off x="500743" y="4217904"/>
            <a:ext cx="2090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snapshots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89EA93-5691-6B46-9610-4EE78DE1967A}"/>
              </a:ext>
            </a:extLst>
          </p:cNvPr>
          <p:cNvCxnSpPr>
            <a:cxnSpLocks/>
          </p:cNvCxnSpPr>
          <p:nvPr/>
        </p:nvCxnSpPr>
        <p:spPr>
          <a:xfrm>
            <a:off x="3014690" y="348343"/>
            <a:ext cx="8884376" cy="0"/>
          </a:xfrm>
          <a:prstGeom prst="straightConnector1">
            <a:avLst/>
          </a:prstGeom>
          <a:ln w="635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A66CAB7-DA3E-5D09-2637-C50DCFCFE768}"/>
              </a:ext>
            </a:extLst>
          </p:cNvPr>
          <p:cNvSpPr/>
          <p:nvPr/>
        </p:nvSpPr>
        <p:spPr>
          <a:xfrm>
            <a:off x="3030918" y="4155212"/>
            <a:ext cx="2809494" cy="58704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e8ad30b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6787C33-0470-63E4-DD51-292810D6D489}"/>
              </a:ext>
            </a:extLst>
          </p:cNvPr>
          <p:cNvSpPr/>
          <p:nvPr/>
        </p:nvSpPr>
        <p:spPr>
          <a:xfrm>
            <a:off x="9089572" y="4155212"/>
            <a:ext cx="2809494" cy="58704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e8ad30b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3B2DB0D-9A6E-B91D-532C-2D9DDDC9816C}"/>
              </a:ext>
            </a:extLst>
          </p:cNvPr>
          <p:cNvSpPr/>
          <p:nvPr/>
        </p:nvSpPr>
        <p:spPr>
          <a:xfrm>
            <a:off x="9089572" y="5119850"/>
            <a:ext cx="2809494" cy="58704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e8ad30b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5EBD60B-A605-3166-3A0D-63B610DDB9F9}"/>
              </a:ext>
            </a:extLst>
          </p:cNvPr>
          <p:cNvSpPr/>
          <p:nvPr/>
        </p:nvSpPr>
        <p:spPr>
          <a:xfrm>
            <a:off x="9089572" y="6084488"/>
            <a:ext cx="2809494" cy="58704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e8ad30b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94A8F7-D70B-1718-55E0-D34453B849EE}"/>
              </a:ext>
            </a:extLst>
          </p:cNvPr>
          <p:cNvSpPr txBox="1"/>
          <p:nvPr/>
        </p:nvSpPr>
        <p:spPr>
          <a:xfrm>
            <a:off x="5029331" y="5671772"/>
            <a:ext cx="3467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Old superseded snapshots</a:t>
            </a:r>
          </a:p>
        </p:txBody>
      </p:sp>
      <p:sp>
        <p:nvSpPr>
          <p:cNvPr id="40" name="Left Bracket 39">
            <a:extLst>
              <a:ext uri="{FF2B5EF4-FFF2-40B4-BE49-F238E27FC236}">
                <a16:creationId xmlns:a16="http://schemas.microsoft.com/office/drawing/2014/main" id="{75E7F2E5-DE2D-9E22-6A03-E7C4B409118F}"/>
              </a:ext>
            </a:extLst>
          </p:cNvPr>
          <p:cNvSpPr/>
          <p:nvPr/>
        </p:nvSpPr>
        <p:spPr>
          <a:xfrm>
            <a:off x="8621486" y="5413373"/>
            <a:ext cx="240139" cy="964638"/>
          </a:xfrm>
          <a:prstGeom prst="leftBracket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22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27F89B5C-BB17-A443-84A3-FBE879DA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145" y="476250"/>
            <a:ext cx="6692900" cy="5905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93736-548B-FF4F-ACA1-A56563B82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9145" y="6402064"/>
            <a:ext cx="9007764" cy="455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/>
              <a:t>https://publicdomainvectors.org/en/free-clipart/Black-scales-of-justice-vector-graphics/17278.html</a:t>
            </a:r>
          </a:p>
        </p:txBody>
      </p:sp>
    </p:spTree>
    <p:extLst>
      <p:ext uri="{BB962C8B-B14F-4D97-AF65-F5344CB8AC3E}">
        <p14:creationId xmlns:p14="http://schemas.microsoft.com/office/powerpoint/2010/main" val="2368062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0E4B8271-F836-A44B-A84C-BA01D8F9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11540">
            <a:off x="1119266" y="1951672"/>
            <a:ext cx="2971791" cy="26328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C554-B8E1-F143-8DC3-AE0303C2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017" y="667823"/>
            <a:ext cx="2668472" cy="737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Perception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FDFD07-8168-E147-A2F9-5B0F0B60DC34}"/>
              </a:ext>
            </a:extLst>
          </p:cNvPr>
          <p:cNvSpPr txBox="1">
            <a:spLocks/>
          </p:cNvSpPr>
          <p:nvPr/>
        </p:nvSpPr>
        <p:spPr>
          <a:xfrm>
            <a:off x="6194717" y="675582"/>
            <a:ext cx="1579592" cy="737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Reality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0" name="Picture 19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8EB4D310-0C45-3645-9FBD-8BD68F3E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286" y="1220825"/>
            <a:ext cx="2971791" cy="263280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1C828EB-4A58-D64E-821C-D4F379FB0390}"/>
              </a:ext>
            </a:extLst>
          </p:cNvPr>
          <p:cNvSpPr/>
          <p:nvPr/>
        </p:nvSpPr>
        <p:spPr>
          <a:xfrm>
            <a:off x="1085386" y="3837464"/>
            <a:ext cx="2889504" cy="1395758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0463A9-20CE-F748-84A8-6243257F3D1C}"/>
              </a:ext>
            </a:extLst>
          </p:cNvPr>
          <p:cNvSpPr/>
          <p:nvPr/>
        </p:nvSpPr>
        <p:spPr>
          <a:xfrm>
            <a:off x="1085386" y="3700402"/>
            <a:ext cx="3337735" cy="147172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431A24-B51D-8547-B988-16E43A93330F}"/>
              </a:ext>
            </a:extLst>
          </p:cNvPr>
          <p:cNvSpPr/>
          <p:nvPr/>
        </p:nvSpPr>
        <p:spPr>
          <a:xfrm>
            <a:off x="379550" y="2833734"/>
            <a:ext cx="1783256" cy="868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1BE0F2-B076-9E49-BA62-F1392961565E}"/>
              </a:ext>
            </a:extLst>
          </p:cNvPr>
          <p:cNvSpPr/>
          <p:nvPr/>
        </p:nvSpPr>
        <p:spPr>
          <a:xfrm>
            <a:off x="3924288" y="3533212"/>
            <a:ext cx="597672" cy="17783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E7E03A-03CB-084A-81CF-52D808219756}"/>
              </a:ext>
            </a:extLst>
          </p:cNvPr>
          <p:cNvSpPr/>
          <p:nvPr/>
        </p:nvSpPr>
        <p:spPr>
          <a:xfrm>
            <a:off x="3676054" y="3504387"/>
            <a:ext cx="597672" cy="206662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F04780-22BB-4143-AE1E-C250A0751724}"/>
              </a:ext>
            </a:extLst>
          </p:cNvPr>
          <p:cNvSpPr/>
          <p:nvPr/>
        </p:nvSpPr>
        <p:spPr>
          <a:xfrm>
            <a:off x="2975123" y="2787505"/>
            <a:ext cx="956630" cy="9621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7B309C-EF0E-EC46-8EA5-1B474D2F88BF}"/>
              </a:ext>
            </a:extLst>
          </p:cNvPr>
          <p:cNvSpPr txBox="1"/>
          <p:nvPr/>
        </p:nvSpPr>
        <p:spPr>
          <a:xfrm>
            <a:off x="6662584" y="3952113"/>
            <a:ext cx="1718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https://openclipart.org/</a:t>
            </a:r>
            <a:r>
              <a:rPr lang="en-US" sz="12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68368D-C28F-2940-B865-C7F13158E562}"/>
              </a:ext>
            </a:extLst>
          </p:cNvPr>
          <p:cNvSpPr txBox="1"/>
          <p:nvPr/>
        </p:nvSpPr>
        <p:spPr>
          <a:xfrm>
            <a:off x="1891826" y="2121356"/>
            <a:ext cx="835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1x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9D7C7B-B3C0-D749-BA7D-590F9E403FDB}"/>
              </a:ext>
            </a:extLst>
          </p:cNvPr>
          <p:cNvSpPr txBox="1"/>
          <p:nvPr/>
        </p:nvSpPr>
        <p:spPr>
          <a:xfrm>
            <a:off x="5398589" y="1727302"/>
            <a:ext cx="1579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10x?</a:t>
            </a:r>
          </a:p>
          <a:p>
            <a:r>
              <a:rPr lang="en-US" sz="4000" dirty="0"/>
              <a:t>100x?</a:t>
            </a:r>
          </a:p>
        </p:txBody>
      </p:sp>
      <p:sp>
        <p:nvSpPr>
          <p:cNvPr id="8" name="AutoShape 2" descr="\infty ">
            <a:extLst>
              <a:ext uri="{FF2B5EF4-FFF2-40B4-BE49-F238E27FC236}">
                <a16:creationId xmlns:a16="http://schemas.microsoft.com/office/drawing/2014/main" id="{9339897A-5D7B-0E4C-90D2-D877F99526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7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4" descr="\infty ">
            <a:extLst>
              <a:ext uri="{FF2B5EF4-FFF2-40B4-BE49-F238E27FC236}">
                <a16:creationId xmlns:a16="http://schemas.microsoft.com/office/drawing/2014/main" id="{8DB70CD4-0FA8-EF41-94BC-003FADC32F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511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ction Button: Document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8EB5451-2B88-DD44-8945-00EC239C8048}"/>
              </a:ext>
            </a:extLst>
          </p:cNvPr>
          <p:cNvSpPr/>
          <p:nvPr/>
        </p:nvSpPr>
        <p:spPr>
          <a:xfrm>
            <a:off x="5187351" y="3286623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ction Button: Document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3C8680-CCE6-8841-A3C3-E5222E4B433D}"/>
              </a:ext>
            </a:extLst>
          </p:cNvPr>
          <p:cNvSpPr/>
          <p:nvPr/>
        </p:nvSpPr>
        <p:spPr>
          <a:xfrm>
            <a:off x="7768069" y="32561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ction Button: Document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C3D39BA-FD92-8145-AC8F-0CD30F3815C3}"/>
              </a:ext>
            </a:extLst>
          </p:cNvPr>
          <p:cNvSpPr/>
          <p:nvPr/>
        </p:nvSpPr>
        <p:spPr>
          <a:xfrm>
            <a:off x="10307639" y="32186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F6934-60C4-1948-B134-3C57037A38E5}"/>
              </a:ext>
            </a:extLst>
          </p:cNvPr>
          <p:cNvSpPr txBox="1"/>
          <p:nvPr/>
        </p:nvSpPr>
        <p:spPr>
          <a:xfrm>
            <a:off x="2258956" y="4405173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02-simulations.qmd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77233-DC85-694C-8BD7-4E85BFC0DD66}"/>
              </a:ext>
            </a:extLst>
          </p:cNvPr>
          <p:cNvSpPr txBox="1"/>
          <p:nvPr/>
        </p:nvSpPr>
        <p:spPr>
          <a:xfrm>
            <a:off x="43466" y="4427239"/>
            <a:ext cx="186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01-scenarios.qmd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9674F-3B03-DE46-97CA-9B7427C7A466}"/>
              </a:ext>
            </a:extLst>
          </p:cNvPr>
          <p:cNvSpPr txBox="1"/>
          <p:nvPr/>
        </p:nvSpPr>
        <p:spPr>
          <a:xfrm>
            <a:off x="4843167" y="4391569"/>
            <a:ext cx="159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03-results.qmd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A7C0C-5DE3-324D-987E-CCBD86F2171A}"/>
              </a:ext>
            </a:extLst>
          </p:cNvPr>
          <p:cNvSpPr txBox="1"/>
          <p:nvPr/>
        </p:nvSpPr>
        <p:spPr>
          <a:xfrm>
            <a:off x="7208714" y="4375903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04-summaries.qmd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3529FA-493C-D340-917E-D2BE38F4E151}"/>
              </a:ext>
            </a:extLst>
          </p:cNvPr>
          <p:cNvSpPr txBox="1"/>
          <p:nvPr/>
        </p:nvSpPr>
        <p:spPr>
          <a:xfrm>
            <a:off x="9996273" y="4309098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05-visuals.qmd</a:t>
            </a:r>
          </a:p>
        </p:txBody>
      </p:sp>
      <p:sp>
        <p:nvSpPr>
          <p:cNvPr id="63" name="Action Button: Document 6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D49C542-D153-024F-AEB1-F7B58C99CD2E}"/>
              </a:ext>
            </a:extLst>
          </p:cNvPr>
          <p:cNvSpPr/>
          <p:nvPr/>
        </p:nvSpPr>
        <p:spPr>
          <a:xfrm>
            <a:off x="2777508" y="3286622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ction Button: Document 6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D555BF3-0372-E242-9F6A-0F07B4700627}"/>
              </a:ext>
            </a:extLst>
          </p:cNvPr>
          <p:cNvSpPr/>
          <p:nvPr/>
        </p:nvSpPr>
        <p:spPr>
          <a:xfrm>
            <a:off x="398014" y="3274737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8B9DA0-0C42-A26E-DA3A-8D79CD50F72B}"/>
              </a:ext>
            </a:extLst>
          </p:cNvPr>
          <p:cNvSpPr txBox="1"/>
          <p:nvPr/>
        </p:nvSpPr>
        <p:spPr>
          <a:xfrm>
            <a:off x="9244975" y="6395725"/>
            <a:ext cx="294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https://openclipart.org/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https://unsplash.com/photos/_sh9vkVbVgo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7015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ction Button: Document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8EB5451-2B88-DD44-8945-00EC239C8048}"/>
              </a:ext>
            </a:extLst>
          </p:cNvPr>
          <p:cNvSpPr/>
          <p:nvPr/>
        </p:nvSpPr>
        <p:spPr>
          <a:xfrm>
            <a:off x="5187351" y="3286623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ction Button: Document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3C8680-CCE6-8841-A3C3-E5222E4B433D}"/>
              </a:ext>
            </a:extLst>
          </p:cNvPr>
          <p:cNvSpPr/>
          <p:nvPr/>
        </p:nvSpPr>
        <p:spPr>
          <a:xfrm>
            <a:off x="7768069" y="32561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ction Button: Document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C3D39BA-FD92-8145-AC8F-0CD30F3815C3}"/>
              </a:ext>
            </a:extLst>
          </p:cNvPr>
          <p:cNvSpPr/>
          <p:nvPr/>
        </p:nvSpPr>
        <p:spPr>
          <a:xfrm>
            <a:off x="10307639" y="32186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F6934-60C4-1948-B134-3C57037A38E5}"/>
              </a:ext>
            </a:extLst>
          </p:cNvPr>
          <p:cNvSpPr txBox="1"/>
          <p:nvPr/>
        </p:nvSpPr>
        <p:spPr>
          <a:xfrm>
            <a:off x="2258956" y="4405173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02-simulations.qmd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77233-DC85-694C-8BD7-4E85BFC0DD66}"/>
              </a:ext>
            </a:extLst>
          </p:cNvPr>
          <p:cNvSpPr txBox="1"/>
          <p:nvPr/>
        </p:nvSpPr>
        <p:spPr>
          <a:xfrm>
            <a:off x="43466" y="4427239"/>
            <a:ext cx="186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01-scenarios.qmd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9674F-3B03-DE46-97CA-9B7427C7A466}"/>
              </a:ext>
            </a:extLst>
          </p:cNvPr>
          <p:cNvSpPr txBox="1"/>
          <p:nvPr/>
        </p:nvSpPr>
        <p:spPr>
          <a:xfrm>
            <a:off x="4843167" y="4391569"/>
            <a:ext cx="159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03-results.qmd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A7C0C-5DE3-324D-987E-CCBD86F2171A}"/>
              </a:ext>
            </a:extLst>
          </p:cNvPr>
          <p:cNvSpPr txBox="1"/>
          <p:nvPr/>
        </p:nvSpPr>
        <p:spPr>
          <a:xfrm>
            <a:off x="7208714" y="4375903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04-summaries.qmd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3529FA-493C-D340-917E-D2BE38F4E151}"/>
              </a:ext>
            </a:extLst>
          </p:cNvPr>
          <p:cNvSpPr txBox="1"/>
          <p:nvPr/>
        </p:nvSpPr>
        <p:spPr>
          <a:xfrm>
            <a:off x="9996273" y="4309098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05-visuals.qmd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19AB274-0280-634F-90B3-89BCB6CD12EA}"/>
              </a:ext>
            </a:extLst>
          </p:cNvPr>
          <p:cNvSpPr/>
          <p:nvPr/>
        </p:nvSpPr>
        <p:spPr>
          <a:xfrm rot="3061977">
            <a:off x="2864855" y="4988972"/>
            <a:ext cx="743903" cy="36403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A4F0C651-E7B4-0D48-83A4-11637097C025}"/>
              </a:ext>
            </a:extLst>
          </p:cNvPr>
          <p:cNvSpPr/>
          <p:nvPr/>
        </p:nvSpPr>
        <p:spPr>
          <a:xfrm rot="15522002">
            <a:off x="8398123" y="4645859"/>
            <a:ext cx="225532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1773BE5-6031-A44B-B46F-DCA2CE78B843}"/>
              </a:ext>
            </a:extLst>
          </p:cNvPr>
          <p:cNvSpPr/>
          <p:nvPr/>
        </p:nvSpPr>
        <p:spPr>
          <a:xfrm rot="3726193">
            <a:off x="923731" y="4918865"/>
            <a:ext cx="644694" cy="42041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Action Button: Document 6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D49C542-D153-024F-AEB1-F7B58C99CD2E}"/>
              </a:ext>
            </a:extLst>
          </p:cNvPr>
          <p:cNvSpPr/>
          <p:nvPr/>
        </p:nvSpPr>
        <p:spPr>
          <a:xfrm>
            <a:off x="2777508" y="3286622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ction Button: Document 6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D555BF3-0372-E242-9F6A-0F07B4700627}"/>
              </a:ext>
            </a:extLst>
          </p:cNvPr>
          <p:cNvSpPr/>
          <p:nvPr/>
        </p:nvSpPr>
        <p:spPr>
          <a:xfrm>
            <a:off x="398014" y="3274737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ction Button: Document 2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0573F44-0D64-5F85-1FAC-E0EB41DB8892}"/>
              </a:ext>
            </a:extLst>
          </p:cNvPr>
          <p:cNvSpPr/>
          <p:nvPr/>
        </p:nvSpPr>
        <p:spPr>
          <a:xfrm>
            <a:off x="4974172" y="5366408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1D3C5D-3E94-F179-908B-D063CF7D8B43}"/>
              </a:ext>
            </a:extLst>
          </p:cNvPr>
          <p:cNvSpPr txBox="1"/>
          <p:nvPr/>
        </p:nvSpPr>
        <p:spPr>
          <a:xfrm>
            <a:off x="4372660" y="6456857"/>
            <a:ext cx="268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02A-prep-simulations.qmd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788902B-497B-C8CE-CC9A-865AADCD601E}"/>
              </a:ext>
            </a:extLst>
          </p:cNvPr>
          <p:cNvSpPr/>
          <p:nvPr/>
        </p:nvSpPr>
        <p:spPr>
          <a:xfrm rot="1787410">
            <a:off x="6182925" y="4612841"/>
            <a:ext cx="2297002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F2A2D560-50E9-C2BD-E066-78B72E3693C2}"/>
              </a:ext>
            </a:extLst>
          </p:cNvPr>
          <p:cNvSpPr/>
          <p:nvPr/>
        </p:nvSpPr>
        <p:spPr>
          <a:xfrm rot="17315980">
            <a:off x="10365278" y="4801160"/>
            <a:ext cx="617066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5" name="Magnetic Disk 24">
            <a:extLst>
              <a:ext uri="{FF2B5EF4-FFF2-40B4-BE49-F238E27FC236}">
                <a16:creationId xmlns:a16="http://schemas.microsoft.com/office/drawing/2014/main" id="{47A50997-CE2F-F50D-FD54-03379BFC27E4}"/>
              </a:ext>
            </a:extLst>
          </p:cNvPr>
          <p:cNvSpPr/>
          <p:nvPr/>
        </p:nvSpPr>
        <p:spPr>
          <a:xfrm>
            <a:off x="1517472" y="5402432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E6370A8-E1F7-FD18-2335-52A70D686086}"/>
              </a:ext>
            </a:extLst>
          </p:cNvPr>
          <p:cNvSpPr/>
          <p:nvPr/>
        </p:nvSpPr>
        <p:spPr>
          <a:xfrm rot="18232847">
            <a:off x="2001745" y="4918865"/>
            <a:ext cx="644694" cy="42041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59F066-EB12-92BC-DC5B-4D70826412BD}"/>
              </a:ext>
            </a:extLst>
          </p:cNvPr>
          <p:cNvSpPr txBox="1"/>
          <p:nvPr/>
        </p:nvSpPr>
        <p:spPr>
          <a:xfrm>
            <a:off x="891688" y="6057625"/>
            <a:ext cx="177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01-scenarios.csv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9CFC7E-495B-25C4-3ADA-BDD39A86C82C}"/>
              </a:ext>
            </a:extLst>
          </p:cNvPr>
          <p:cNvSpPr txBox="1"/>
          <p:nvPr/>
        </p:nvSpPr>
        <p:spPr>
          <a:xfrm>
            <a:off x="2801897" y="6178609"/>
            <a:ext cx="193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02-simulations.csv</a:t>
            </a:r>
          </a:p>
        </p:txBody>
      </p:sp>
      <p:sp>
        <p:nvSpPr>
          <p:cNvPr id="38" name="Magnetic Disk 37">
            <a:extLst>
              <a:ext uri="{FF2B5EF4-FFF2-40B4-BE49-F238E27FC236}">
                <a16:creationId xmlns:a16="http://schemas.microsoft.com/office/drawing/2014/main" id="{ACB6F7EB-D343-1713-60DA-3C2A9F8CBBBF}"/>
              </a:ext>
            </a:extLst>
          </p:cNvPr>
          <p:cNvSpPr/>
          <p:nvPr/>
        </p:nvSpPr>
        <p:spPr>
          <a:xfrm>
            <a:off x="3380427" y="554718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2B220DF6-0226-7FE0-4192-4A83B463E2D3}"/>
              </a:ext>
            </a:extLst>
          </p:cNvPr>
          <p:cNvSpPr/>
          <p:nvPr/>
        </p:nvSpPr>
        <p:spPr>
          <a:xfrm rot="477122">
            <a:off x="4062686" y="5763883"/>
            <a:ext cx="893613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0" name="Magnetic Disk 39">
            <a:extLst>
              <a:ext uri="{FF2B5EF4-FFF2-40B4-BE49-F238E27FC236}">
                <a16:creationId xmlns:a16="http://schemas.microsoft.com/office/drawing/2014/main" id="{FC09CB78-6241-24D0-E749-4A01CE7385E4}"/>
              </a:ext>
            </a:extLst>
          </p:cNvPr>
          <p:cNvSpPr/>
          <p:nvPr/>
        </p:nvSpPr>
        <p:spPr>
          <a:xfrm>
            <a:off x="8461290" y="500959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3DF7B8-3673-2165-B2B9-E235DC222827}"/>
              </a:ext>
            </a:extLst>
          </p:cNvPr>
          <p:cNvSpPr txBox="1"/>
          <p:nvPr/>
        </p:nvSpPr>
        <p:spPr>
          <a:xfrm>
            <a:off x="7842943" y="5612917"/>
            <a:ext cx="198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03-results.csv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74F1F11-1CE9-0355-452D-7EC063C402EE}"/>
              </a:ext>
            </a:extLst>
          </p:cNvPr>
          <p:cNvSpPr/>
          <p:nvPr/>
        </p:nvSpPr>
        <p:spPr>
          <a:xfrm rot="2894254">
            <a:off x="8875141" y="4558844"/>
            <a:ext cx="1369855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3" name="Magnetic Disk 42">
            <a:extLst>
              <a:ext uri="{FF2B5EF4-FFF2-40B4-BE49-F238E27FC236}">
                <a16:creationId xmlns:a16="http://schemas.microsoft.com/office/drawing/2014/main" id="{8783CAB2-B832-15EF-FB45-8F12CADF1F0F}"/>
              </a:ext>
            </a:extLst>
          </p:cNvPr>
          <p:cNvSpPr/>
          <p:nvPr/>
        </p:nvSpPr>
        <p:spPr>
          <a:xfrm>
            <a:off x="10074328" y="541819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77D63D-8031-A3E2-2ABC-7287E41C1E61}"/>
              </a:ext>
            </a:extLst>
          </p:cNvPr>
          <p:cNvSpPr txBox="1"/>
          <p:nvPr/>
        </p:nvSpPr>
        <p:spPr>
          <a:xfrm>
            <a:off x="9621118" y="5948675"/>
            <a:ext cx="226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04-summaries.csv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5090313-0228-EEDD-EFEE-4F64B7AEE2C3}"/>
              </a:ext>
            </a:extLst>
          </p:cNvPr>
          <p:cNvSpPr/>
          <p:nvPr/>
        </p:nvSpPr>
        <p:spPr>
          <a:xfrm rot="19763741">
            <a:off x="5998934" y="5582673"/>
            <a:ext cx="883475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77087220-7C31-DE4A-9ADC-07AAF119B07B}"/>
              </a:ext>
            </a:extLst>
          </p:cNvPr>
          <p:cNvSpPr/>
          <p:nvPr/>
        </p:nvSpPr>
        <p:spPr>
          <a:xfrm rot="16945038">
            <a:off x="5263911" y="4787133"/>
            <a:ext cx="663249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5" name="Magnetic Disk 44">
            <a:extLst>
              <a:ext uri="{FF2B5EF4-FFF2-40B4-BE49-F238E27FC236}">
                <a16:creationId xmlns:a16="http://schemas.microsoft.com/office/drawing/2014/main" id="{A678A8A0-3949-7D0E-7973-F91BA4134F52}"/>
              </a:ext>
            </a:extLst>
          </p:cNvPr>
          <p:cNvSpPr/>
          <p:nvPr/>
        </p:nvSpPr>
        <p:spPr>
          <a:xfrm>
            <a:off x="6877193" y="525393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AE06CC-D6C1-F67E-D839-4DC89DDE5231}"/>
              </a:ext>
            </a:extLst>
          </p:cNvPr>
          <p:cNvSpPr txBox="1"/>
          <p:nvPr/>
        </p:nvSpPr>
        <p:spPr>
          <a:xfrm>
            <a:off x="6456764" y="5926903"/>
            <a:ext cx="254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02A-prep-simulations.csv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068431F6-13F5-EA07-18D3-D398127129EB}"/>
              </a:ext>
            </a:extLst>
          </p:cNvPr>
          <p:cNvSpPr/>
          <p:nvPr/>
        </p:nvSpPr>
        <p:spPr>
          <a:xfrm rot="13928203">
            <a:off x="6191747" y="4793812"/>
            <a:ext cx="722398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8B9DA0-0C42-A26E-DA3A-8D79CD50F72B}"/>
              </a:ext>
            </a:extLst>
          </p:cNvPr>
          <p:cNvSpPr txBox="1"/>
          <p:nvPr/>
        </p:nvSpPr>
        <p:spPr>
          <a:xfrm>
            <a:off x="9244975" y="6395725"/>
            <a:ext cx="294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https://openclipart.org/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https://unsplash.com/photos/_sh9vkVbVgo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9125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4990</TotalTime>
  <Words>1259</Words>
  <Application>Microsoft Macintosh PowerPoint</Application>
  <PresentationFormat>Widescreen</PresentationFormat>
  <Paragraphs>320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scenarios</vt:lpstr>
      <vt:lpstr>Simulation scenarios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Landau</dc:creator>
  <cp:lastModifiedBy>Will Landau</cp:lastModifiedBy>
  <cp:revision>31</cp:revision>
  <dcterms:created xsi:type="dcterms:W3CDTF">2022-01-25T19:14:32Z</dcterms:created>
  <dcterms:modified xsi:type="dcterms:W3CDTF">2023-08-21T15:18:00Z</dcterms:modified>
</cp:coreProperties>
</file>